
<file path=[Content_Types].xml><?xml version="1.0" encoding="utf-8"?>
<Types xmlns="http://schemas.openxmlformats.org/package/2006/content-types">
  <Default Extension="PNG" ContentType="image/png"/>
  <Default Extension="jfif" ContentType="image/jpe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Lst>
  <p:notesMasterIdLst>
    <p:notesMasterId r:id="rId25"/>
  </p:notesMasterIdLst>
  <p:sldIdLst>
    <p:sldId id="259" r:id="rId5"/>
    <p:sldId id="281" r:id="rId6"/>
    <p:sldId id="279" r:id="rId7"/>
    <p:sldId id="278" r:id="rId8"/>
    <p:sldId id="280" r:id="rId9"/>
    <p:sldId id="264" r:id="rId10"/>
    <p:sldId id="272" r:id="rId11"/>
    <p:sldId id="273" r:id="rId12"/>
    <p:sldId id="274" r:id="rId13"/>
    <p:sldId id="275" r:id="rId14"/>
    <p:sldId id="276" r:id="rId15"/>
    <p:sldId id="277" r:id="rId16"/>
    <p:sldId id="260" r:id="rId17"/>
    <p:sldId id="290" r:id="rId18"/>
    <p:sldId id="282" r:id="rId19"/>
    <p:sldId id="286" r:id="rId20"/>
    <p:sldId id="287" r:id="rId21"/>
    <p:sldId id="285" r:id="rId22"/>
    <p:sldId id="262" r:id="rId23"/>
    <p:sldId id="291" r:id="rId24"/>
  </p:sldIdLst>
  <p:sldSz cx="12192000" cy="6858000"/>
  <p:notesSz cx="6731000" cy="9867900"/>
  <p:defaultTextStyle>
    <a:defPPr>
      <a:defRPr lang="de-DE"/>
    </a:defPPr>
    <a:lvl1pPr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1pPr>
    <a:lvl2pPr marL="457200"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2pPr>
    <a:lvl3pPr marL="914400"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3pPr>
    <a:lvl4pPr marL="1371600"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4pPr>
    <a:lvl5pPr marL="1828800"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5pPr>
    <a:lvl6pPr marL="2286000" algn="l" defTabSz="914400" rtl="0" eaLnBrk="1" latinLnBrk="0" hangingPunct="1">
      <a:defRPr kern="1200">
        <a:solidFill>
          <a:schemeClr val="tx1"/>
        </a:solidFill>
        <a:latin typeface="Frutiger LT Com 55 Roman" pitchFamily="34" charset="0"/>
        <a:ea typeface="+mn-ea"/>
        <a:cs typeface="+mn-cs"/>
      </a:defRPr>
    </a:lvl6pPr>
    <a:lvl7pPr marL="2743200" algn="l" defTabSz="914400" rtl="0" eaLnBrk="1" latinLnBrk="0" hangingPunct="1">
      <a:defRPr kern="1200">
        <a:solidFill>
          <a:schemeClr val="tx1"/>
        </a:solidFill>
        <a:latin typeface="Frutiger LT Com 55 Roman" pitchFamily="34" charset="0"/>
        <a:ea typeface="+mn-ea"/>
        <a:cs typeface="+mn-cs"/>
      </a:defRPr>
    </a:lvl7pPr>
    <a:lvl8pPr marL="3200400" algn="l" defTabSz="914400" rtl="0" eaLnBrk="1" latinLnBrk="0" hangingPunct="1">
      <a:defRPr kern="1200">
        <a:solidFill>
          <a:schemeClr val="tx1"/>
        </a:solidFill>
        <a:latin typeface="Frutiger LT Com 55 Roman" pitchFamily="34" charset="0"/>
        <a:ea typeface="+mn-ea"/>
        <a:cs typeface="+mn-cs"/>
      </a:defRPr>
    </a:lvl8pPr>
    <a:lvl9pPr marL="3657600" algn="l" defTabSz="914400" rtl="0" eaLnBrk="1" latinLnBrk="0" hangingPunct="1">
      <a:defRPr kern="1200">
        <a:solidFill>
          <a:schemeClr val="tx1"/>
        </a:solidFill>
        <a:latin typeface="Frutiger LT Com 55 Roman" pitchFamily="34" charset="0"/>
        <a:ea typeface="+mn-ea"/>
        <a:cs typeface="+mn-cs"/>
      </a:defRPr>
    </a:lvl9pPr>
  </p:defaultTextStyle>
  <p:extLst>
    <p:ext uri="{EFAFB233-063F-42B5-8137-9DF3F51BA10A}">
      <p15:sldGuideLst xmlns:p15="http://schemas.microsoft.com/office/powerpoint/2012/main">
        <p15:guide id="1" orient="horz" pos="3997" userDrawn="1">
          <p15:clr>
            <a:srgbClr val="A4A3A4"/>
          </p15:clr>
        </p15:guide>
        <p15:guide id="2" orient="horz" pos="210" userDrawn="1">
          <p15:clr>
            <a:srgbClr val="A4A3A4"/>
          </p15:clr>
        </p15:guide>
        <p15:guide id="3" orient="horz" pos="3589" userDrawn="1">
          <p15:clr>
            <a:srgbClr val="A4A3A4"/>
          </p15:clr>
        </p15:guide>
        <p15:guide id="4" pos="7288" userDrawn="1">
          <p15:clr>
            <a:srgbClr val="A4A3A4"/>
          </p15:clr>
        </p15:guide>
        <p15:guide id="5" pos="1300" userDrawn="1">
          <p15:clr>
            <a:srgbClr val="A4A3A4"/>
          </p15:clr>
        </p15:guide>
      </p15:sldGuideLst>
    </p:ext>
    <p:ext uri="{2D200454-40CA-4A62-9FC3-DE9A4176ACB9}">
      <p15:notesGuideLst xmlns:p15="http://schemas.microsoft.com/office/powerpoint/2012/main">
        <p15:guide id="1" orient="horz" pos="386">
          <p15:clr>
            <a:srgbClr val="A4A3A4"/>
          </p15:clr>
        </p15:guide>
        <p15:guide id="2" orient="horz" pos="5830">
          <p15:clr>
            <a:srgbClr val="A4A3A4"/>
          </p15:clr>
        </p15:guide>
        <p15:guide id="3" orient="horz" pos="2201">
          <p15:clr>
            <a:srgbClr val="A4A3A4"/>
          </p15:clr>
        </p15:guide>
        <p15:guide id="4" orient="horz" pos="2065">
          <p15:clr>
            <a:srgbClr val="A4A3A4"/>
          </p15:clr>
        </p15:guide>
        <p15:guide id="5" pos="306">
          <p15:clr>
            <a:srgbClr val="A4A3A4"/>
          </p15:clr>
        </p15:guide>
        <p15:guide id="6" pos="393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98" autoAdjust="0"/>
    <p:restoredTop sz="94660"/>
  </p:normalViewPr>
  <p:slideViewPr>
    <p:cSldViewPr snapToGrid="0" showGuides="1">
      <p:cViewPr varScale="1">
        <p:scale>
          <a:sx n="88" d="100"/>
          <a:sy n="88" d="100"/>
        </p:scale>
        <p:origin x="192" y="62"/>
      </p:cViewPr>
      <p:guideLst>
        <p:guide orient="horz" pos="3997"/>
        <p:guide orient="horz" pos="210"/>
        <p:guide orient="horz" pos="3589"/>
        <p:guide pos="7288"/>
        <p:guide pos="1300"/>
      </p:guideLst>
    </p:cSldViewPr>
  </p:slideViewPr>
  <p:notesTextViewPr>
    <p:cViewPr>
      <p:scale>
        <a:sx n="1" d="1"/>
        <a:sy n="1" d="1"/>
      </p:scale>
      <p:origin x="0" y="0"/>
    </p:cViewPr>
  </p:notesTextViewPr>
  <p:notesViewPr>
    <p:cSldViewPr snapToGrid="0" showGuides="1">
      <p:cViewPr varScale="1">
        <p:scale>
          <a:sx n="66" d="100"/>
          <a:sy n="66" d="100"/>
        </p:scale>
        <p:origin x="0" y="0"/>
      </p:cViewPr>
      <p:guideLst>
        <p:guide orient="horz" pos="386"/>
        <p:guide orient="horz" pos="5830"/>
        <p:guide orient="horz" pos="2201"/>
        <p:guide orient="horz" pos="2065"/>
        <p:guide pos="306"/>
        <p:guide pos="393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16238" cy="4953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13175" y="0"/>
            <a:ext cx="2916238" cy="495300"/>
          </a:xfrm>
          <a:prstGeom prst="rect">
            <a:avLst/>
          </a:prstGeom>
        </p:spPr>
        <p:txBody>
          <a:bodyPr vert="horz" lIns="91440" tIns="45720" rIns="91440" bIns="45720" rtlCol="0"/>
          <a:lstStyle>
            <a:lvl1pPr algn="r">
              <a:defRPr sz="1200"/>
            </a:lvl1pPr>
          </a:lstStyle>
          <a:p>
            <a:fld id="{5F582B20-CF60-4091-AEA7-130571BA50A1}" type="datetimeFigureOut">
              <a:rPr lang="de-DE" smtClean="0"/>
              <a:t>17.08.2021</a:t>
            </a:fld>
            <a:endParaRPr lang="de-DE"/>
          </a:p>
        </p:txBody>
      </p:sp>
      <p:sp>
        <p:nvSpPr>
          <p:cNvPr id="4" name="Folienbildplatzhalter 3"/>
          <p:cNvSpPr>
            <a:spLocks noGrp="1" noRot="1" noChangeAspect="1"/>
          </p:cNvSpPr>
          <p:nvPr>
            <p:ph type="sldImg" idx="2"/>
          </p:nvPr>
        </p:nvSpPr>
        <p:spPr>
          <a:xfrm>
            <a:off x="406400" y="1233488"/>
            <a:ext cx="5918200" cy="333057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3100" y="4748213"/>
            <a:ext cx="5384800" cy="38862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372600"/>
            <a:ext cx="2916238" cy="4953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13175" y="9372600"/>
            <a:ext cx="2916238" cy="495300"/>
          </a:xfrm>
          <a:prstGeom prst="rect">
            <a:avLst/>
          </a:prstGeom>
        </p:spPr>
        <p:txBody>
          <a:bodyPr vert="horz" lIns="91440" tIns="45720" rIns="91440" bIns="45720" rtlCol="0" anchor="b"/>
          <a:lstStyle>
            <a:lvl1pPr algn="r">
              <a:defRPr sz="1200"/>
            </a:lvl1pPr>
          </a:lstStyle>
          <a:p>
            <a:fld id="{2EE95F72-4303-403B-A9DE-14AF3E558189}" type="slidenum">
              <a:rPr lang="de-DE" smtClean="0"/>
              <a:t>‹#›</a:t>
            </a:fld>
            <a:endParaRPr lang="de-DE"/>
          </a:p>
        </p:txBody>
      </p:sp>
    </p:spTree>
    <p:extLst>
      <p:ext uri="{BB962C8B-B14F-4D97-AF65-F5344CB8AC3E}">
        <p14:creationId xmlns:p14="http://schemas.microsoft.com/office/powerpoint/2010/main" val="2532224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mit Bild">
    <p:spTree>
      <p:nvGrpSpPr>
        <p:cNvPr id="1" name=""/>
        <p:cNvGrpSpPr/>
        <p:nvPr/>
      </p:nvGrpSpPr>
      <p:grpSpPr>
        <a:xfrm>
          <a:off x="0" y="0"/>
          <a:ext cx="0" cy="0"/>
          <a:chOff x="0" y="0"/>
          <a:chExt cx="0" cy="0"/>
        </a:xfrm>
      </p:grpSpPr>
      <p:sp>
        <p:nvSpPr>
          <p:cNvPr id="6" name="Line 13"/>
          <p:cNvSpPr>
            <a:spLocks noChangeShapeType="1"/>
          </p:cNvSpPr>
          <p:nvPr/>
        </p:nvSpPr>
        <p:spPr bwMode="auto">
          <a:xfrm>
            <a:off x="622301" y="2492375"/>
            <a:ext cx="10943167" cy="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 name="Line 12"/>
          <p:cNvSpPr>
            <a:spLocks noChangeShapeType="1"/>
          </p:cNvSpPr>
          <p:nvPr/>
        </p:nvSpPr>
        <p:spPr bwMode="auto">
          <a:xfrm flipV="1">
            <a:off x="622301" y="404813"/>
            <a:ext cx="10943167" cy="0"/>
          </a:xfrm>
          <a:prstGeom prst="line">
            <a:avLst/>
          </a:prstGeom>
          <a:noFill/>
          <a:ln w="50800">
            <a:solidFill>
              <a:schemeClr val="tx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3" name="Rectangle 3"/>
          <p:cNvSpPr>
            <a:spLocks noGrp="1" noChangeArrowheads="1"/>
          </p:cNvSpPr>
          <p:nvPr>
            <p:ph type="subTitle" idx="1"/>
          </p:nvPr>
        </p:nvSpPr>
        <p:spPr>
          <a:xfrm>
            <a:off x="622300" y="1773238"/>
            <a:ext cx="10944000" cy="647622"/>
          </a:xfrm>
        </p:spPr>
        <p:txBody>
          <a:bodyPr/>
          <a:lstStyle>
            <a:lvl1pPr marL="0" indent="0">
              <a:buNone/>
              <a:defRPr/>
            </a:lvl1pPr>
          </a:lstStyle>
          <a:p>
            <a:pPr lvl="0"/>
            <a:r>
              <a:rPr lang="en-US" noProof="0" smtClean="0"/>
              <a:t>Click to edit Master subtitle style</a:t>
            </a:r>
            <a:endParaRPr lang="de-DE" noProof="0" dirty="0" smtClean="0"/>
          </a:p>
        </p:txBody>
      </p:sp>
      <p:sp>
        <p:nvSpPr>
          <p:cNvPr id="5" name="Bildplatzhalter 2"/>
          <p:cNvSpPr>
            <a:spLocks noGrp="1"/>
          </p:cNvSpPr>
          <p:nvPr>
            <p:ph type="pic" sz="quarter" idx="10"/>
          </p:nvPr>
        </p:nvSpPr>
        <p:spPr>
          <a:xfrm>
            <a:off x="625700" y="2636890"/>
            <a:ext cx="10944000" cy="3384470"/>
          </a:xfrm>
        </p:spPr>
        <p:txBody>
          <a:bodyPr anchor="ctr"/>
          <a:lstStyle>
            <a:lvl1pPr marL="0" indent="0" algn="ctr">
              <a:buNone/>
              <a:defRPr/>
            </a:lvl1pPr>
          </a:lstStyle>
          <a:p>
            <a:pPr lvl="0"/>
            <a:r>
              <a:rPr lang="en-US" noProof="0" smtClean="0"/>
              <a:t>Click icon to add picture</a:t>
            </a:r>
            <a:endParaRPr lang="de-DE" noProof="0" dirty="0"/>
          </a:p>
        </p:txBody>
      </p:sp>
      <p:sp>
        <p:nvSpPr>
          <p:cNvPr id="7" name="Rectangle 2"/>
          <p:cNvSpPr>
            <a:spLocks noGrp="1" noChangeArrowheads="1"/>
          </p:cNvSpPr>
          <p:nvPr>
            <p:ph type="ctrTitle"/>
          </p:nvPr>
        </p:nvSpPr>
        <p:spPr>
          <a:xfrm>
            <a:off x="622300" y="476823"/>
            <a:ext cx="10944000" cy="1008140"/>
          </a:xfrm>
          <a:noFill/>
        </p:spPr>
        <p:txBody>
          <a:bodyPr/>
          <a:lstStyle>
            <a:lvl1pPr marL="0" indent="0">
              <a:defRPr sz="3200" cap="all" baseline="0"/>
            </a:lvl1pPr>
          </a:lstStyle>
          <a:p>
            <a:pPr lvl="0"/>
            <a:r>
              <a:rPr lang="en-US" noProof="0" smtClean="0"/>
              <a:t>Click to edit Master title style</a:t>
            </a:r>
            <a:endParaRPr lang="de-DE" noProof="0" dirty="0" smtClean="0"/>
          </a:p>
        </p:txBody>
      </p:sp>
    </p:spTree>
    <p:extLst>
      <p:ext uri="{BB962C8B-B14F-4D97-AF65-F5344CB8AC3E}">
        <p14:creationId xmlns:p14="http://schemas.microsoft.com/office/powerpoint/2010/main" val="1896258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mit Logo">
    <p:spTree>
      <p:nvGrpSpPr>
        <p:cNvPr id="1" name=""/>
        <p:cNvGrpSpPr/>
        <p:nvPr/>
      </p:nvGrpSpPr>
      <p:grpSpPr>
        <a:xfrm>
          <a:off x="0" y="0"/>
          <a:ext cx="0" cy="0"/>
          <a:chOff x="0" y="0"/>
          <a:chExt cx="0" cy="0"/>
        </a:xfrm>
      </p:grpSpPr>
      <p:sp>
        <p:nvSpPr>
          <p:cNvPr id="3084" name="Line 12"/>
          <p:cNvSpPr>
            <a:spLocks noChangeShapeType="1"/>
          </p:cNvSpPr>
          <p:nvPr/>
        </p:nvSpPr>
        <p:spPr bwMode="auto">
          <a:xfrm flipV="1">
            <a:off x="622300" y="406800"/>
            <a:ext cx="10944000" cy="0"/>
          </a:xfrm>
          <a:prstGeom prst="line">
            <a:avLst/>
          </a:prstGeom>
          <a:noFill/>
          <a:ln w="508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085" name="Line 13"/>
          <p:cNvSpPr>
            <a:spLocks noChangeShapeType="1"/>
          </p:cNvSpPr>
          <p:nvPr/>
        </p:nvSpPr>
        <p:spPr bwMode="auto">
          <a:xfrm>
            <a:off x="622300" y="2492870"/>
            <a:ext cx="10944000"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7"/>
          <p:cNvSpPr>
            <a:spLocks noChangeShapeType="1"/>
          </p:cNvSpPr>
          <p:nvPr/>
        </p:nvSpPr>
        <p:spPr bwMode="auto">
          <a:xfrm flipV="1">
            <a:off x="625700" y="6165380"/>
            <a:ext cx="10944000" cy="0"/>
          </a:xfrm>
          <a:prstGeom prst="line">
            <a:avLst/>
          </a:prstGeom>
          <a:noFill/>
          <a:ln w="317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Rectangle 2"/>
          <p:cNvSpPr>
            <a:spLocks noGrp="1" noChangeArrowheads="1"/>
          </p:cNvSpPr>
          <p:nvPr>
            <p:ph type="ctrTitle"/>
          </p:nvPr>
        </p:nvSpPr>
        <p:spPr>
          <a:xfrm>
            <a:off x="622300" y="476823"/>
            <a:ext cx="10944000" cy="1008140"/>
          </a:xfrm>
          <a:noFill/>
        </p:spPr>
        <p:txBody>
          <a:bodyPr/>
          <a:lstStyle>
            <a:lvl1pPr marL="0" indent="0">
              <a:defRPr sz="3200" cap="all" baseline="0"/>
            </a:lvl1pPr>
          </a:lstStyle>
          <a:p>
            <a:pPr lvl="0"/>
            <a:r>
              <a:rPr lang="en-US" noProof="0" smtClean="0"/>
              <a:t>Click to edit Master title style</a:t>
            </a:r>
            <a:endParaRPr lang="de-DE" noProof="0" dirty="0" smtClean="0"/>
          </a:p>
        </p:txBody>
      </p:sp>
      <p:sp>
        <p:nvSpPr>
          <p:cNvPr id="10" name="Rectangle 3"/>
          <p:cNvSpPr>
            <a:spLocks noGrp="1" noChangeArrowheads="1"/>
          </p:cNvSpPr>
          <p:nvPr>
            <p:ph type="subTitle" idx="1"/>
          </p:nvPr>
        </p:nvSpPr>
        <p:spPr>
          <a:xfrm>
            <a:off x="622300" y="1773238"/>
            <a:ext cx="10944000" cy="647622"/>
          </a:xfrm>
        </p:spPr>
        <p:txBody>
          <a:bodyPr/>
          <a:lstStyle>
            <a:lvl1pPr marL="0" indent="0">
              <a:buNone/>
              <a:defRPr/>
            </a:lvl1pPr>
          </a:lstStyle>
          <a:p>
            <a:pPr lvl="0"/>
            <a:r>
              <a:rPr lang="en-US" noProof="0" smtClean="0"/>
              <a:t>Click to edit Master subtitle style</a:t>
            </a:r>
            <a:endParaRPr lang="de-DE" noProof="0" dirty="0" smtClean="0"/>
          </a:p>
        </p:txBody>
      </p:sp>
      <p:pic>
        <p:nvPicPr>
          <p:cNvPr id="11" name="Grafik 1" descr="Logo"/>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933712" y="3739369"/>
            <a:ext cx="4321175" cy="117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30153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4" name="Line 12"/>
          <p:cNvSpPr>
            <a:spLocks noChangeShapeType="1"/>
          </p:cNvSpPr>
          <p:nvPr/>
        </p:nvSpPr>
        <p:spPr bwMode="auto">
          <a:xfrm flipV="1">
            <a:off x="622301" y="406400"/>
            <a:ext cx="10943167" cy="0"/>
          </a:xfrm>
          <a:prstGeom prst="line">
            <a:avLst/>
          </a:prstGeom>
          <a:noFill/>
          <a:ln w="50800">
            <a:solidFill>
              <a:schemeClr val="tx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 name="Line 8"/>
          <p:cNvSpPr>
            <a:spLocks noChangeShapeType="1"/>
          </p:cNvSpPr>
          <p:nvPr/>
        </p:nvSpPr>
        <p:spPr bwMode="auto">
          <a:xfrm>
            <a:off x="624418" y="1558925"/>
            <a:ext cx="10943167" cy="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3" name="Rectangle 2"/>
          <p:cNvSpPr>
            <a:spLocks noGrp="1" noChangeArrowheads="1"/>
          </p:cNvSpPr>
          <p:nvPr>
            <p:ph type="ctrTitle"/>
          </p:nvPr>
        </p:nvSpPr>
        <p:spPr>
          <a:xfrm>
            <a:off x="622300" y="476823"/>
            <a:ext cx="10944000" cy="1007908"/>
          </a:xfrm>
        </p:spPr>
        <p:txBody>
          <a:bodyPr/>
          <a:lstStyle>
            <a:lvl1pPr marL="0" indent="0">
              <a:defRPr sz="3200" cap="all" baseline="0"/>
            </a:lvl1pPr>
          </a:lstStyle>
          <a:p>
            <a:pPr lvl="0"/>
            <a:r>
              <a:rPr lang="en-US" noProof="0" smtClean="0"/>
              <a:t>Click to edit Master title style</a:t>
            </a:r>
            <a:endParaRPr lang="de-DE" noProof="0" dirty="0" smtClean="0"/>
          </a:p>
        </p:txBody>
      </p:sp>
      <p:sp>
        <p:nvSpPr>
          <p:cNvPr id="6" name="Textplatzhalter 2"/>
          <p:cNvSpPr>
            <a:spLocks noGrp="1"/>
          </p:cNvSpPr>
          <p:nvPr>
            <p:ph type="body" sz="quarter" idx="10" hasCustomPrompt="1"/>
          </p:nvPr>
        </p:nvSpPr>
        <p:spPr>
          <a:xfrm>
            <a:off x="622301" y="1773238"/>
            <a:ext cx="10945700" cy="4248150"/>
          </a:xfrm>
        </p:spPr>
        <p:txBody>
          <a:bodyPr/>
          <a:lstStyle>
            <a:lvl1pPr marL="266700" indent="-266700">
              <a:buFont typeface="Wingdings" pitchFamily="2" charset="2"/>
              <a:buChar char="n"/>
              <a:defRPr/>
            </a:lvl1pPr>
            <a:lvl2pPr marL="622300" indent="-261938">
              <a:buFont typeface="Wingdings" pitchFamily="2" charset="2"/>
              <a:buChar char="n"/>
              <a:defRPr/>
            </a:lvl2pPr>
            <a:lvl3pPr marL="990600" indent="-266700">
              <a:defRPr/>
            </a:lvl3pPr>
            <a:lvl4pPr marL="1346200" indent="-266700">
              <a:defRPr/>
            </a:lvl4pPr>
            <a:lvl5pPr marL="1701800" indent="-261938">
              <a:defRPr/>
            </a:lvl5pPr>
          </a:lstStyle>
          <a:p>
            <a:pPr lvl="0"/>
            <a:r>
              <a:rPr lang="de-DE" altLang="de-DE" dirty="0" smtClean="0"/>
              <a:t>Titeltextformat bearbeiten</a:t>
            </a:r>
          </a:p>
          <a:p>
            <a:pPr lvl="1"/>
            <a:r>
              <a:rPr lang="de-DE" altLang="de-DE" dirty="0" smtClean="0"/>
              <a:t>Zweite Ebene</a:t>
            </a:r>
          </a:p>
          <a:p>
            <a:pPr lvl="2"/>
            <a:r>
              <a:rPr lang="de-DE" altLang="de-DE" dirty="0" smtClean="0"/>
              <a:t>Dritte Ebene</a:t>
            </a:r>
          </a:p>
          <a:p>
            <a:pPr lvl="3"/>
            <a:r>
              <a:rPr lang="de-DE" altLang="de-DE" dirty="0" smtClean="0"/>
              <a:t>Vierte Ebene</a:t>
            </a:r>
          </a:p>
          <a:p>
            <a:pPr lvl="4"/>
            <a:r>
              <a:rPr lang="de-DE" altLang="de-DE" dirty="0" smtClean="0"/>
              <a:t>Fünfte Ebene</a:t>
            </a:r>
          </a:p>
        </p:txBody>
      </p:sp>
    </p:spTree>
    <p:extLst>
      <p:ext uri="{BB962C8B-B14F-4D97-AF65-F5344CB8AC3E}">
        <p14:creationId xmlns:p14="http://schemas.microsoft.com/office/powerpoint/2010/main" val="1869698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Kapitel mit ganzseitigem Bild">
    <p:spTree>
      <p:nvGrpSpPr>
        <p:cNvPr id="1" name=""/>
        <p:cNvGrpSpPr/>
        <p:nvPr/>
      </p:nvGrpSpPr>
      <p:grpSpPr>
        <a:xfrm>
          <a:off x="0" y="0"/>
          <a:ext cx="0" cy="0"/>
          <a:chOff x="0" y="0"/>
          <a:chExt cx="0" cy="0"/>
        </a:xfrm>
      </p:grpSpPr>
      <p:sp>
        <p:nvSpPr>
          <p:cNvPr id="7" name="Bildplatzhalter 6"/>
          <p:cNvSpPr>
            <a:spLocks noGrp="1"/>
          </p:cNvSpPr>
          <p:nvPr>
            <p:ph type="pic" sz="quarter" idx="11" hasCustomPrompt="1"/>
          </p:nvPr>
        </p:nvSpPr>
        <p:spPr>
          <a:xfrm>
            <a:off x="0" y="0"/>
            <a:ext cx="12192000" cy="6858000"/>
          </a:xfrm>
        </p:spPr>
        <p:txBody>
          <a:bodyPr anchor="ctr" anchorCtr="0"/>
          <a:lstStyle>
            <a:lvl1pPr marL="0" indent="0" algn="ctr">
              <a:buNone/>
              <a:defRPr baseline="0"/>
            </a:lvl1pPr>
          </a:lstStyle>
          <a:p>
            <a:r>
              <a:rPr lang="de-DE" dirty="0" smtClean="0"/>
              <a:t>Ganzseitiges Bild einfügen</a:t>
            </a:r>
            <a:endParaRPr lang="de-DE" dirty="0"/>
          </a:p>
        </p:txBody>
      </p:sp>
      <p:sp>
        <p:nvSpPr>
          <p:cNvPr id="5" name="Textplatzhalter 4"/>
          <p:cNvSpPr>
            <a:spLocks noGrp="1"/>
          </p:cNvSpPr>
          <p:nvPr>
            <p:ph type="body" sz="quarter" idx="10" hasCustomPrompt="1"/>
          </p:nvPr>
        </p:nvSpPr>
        <p:spPr>
          <a:xfrm>
            <a:off x="613833" y="1778188"/>
            <a:ext cx="6826251" cy="863600"/>
          </a:xfrm>
          <a:solidFill>
            <a:srgbClr val="C7CACC"/>
          </a:solidFill>
        </p:spPr>
        <p:txBody>
          <a:bodyPr lIns="180000" tIns="180000" rIns="180000" bIns="180000"/>
          <a:lstStyle>
            <a:lvl1pPr marL="0" indent="0">
              <a:buNone/>
              <a:defRPr sz="3200" b="1">
                <a:solidFill>
                  <a:schemeClr val="tx2"/>
                </a:solidFill>
                <a:latin typeface="+mj-lt"/>
              </a:defRPr>
            </a:lvl1pPr>
            <a:lvl2pPr>
              <a:defRPr sz="4200"/>
            </a:lvl2pPr>
            <a:lvl3pPr>
              <a:defRPr sz="4200"/>
            </a:lvl3pPr>
            <a:lvl4pPr>
              <a:defRPr sz="4200"/>
            </a:lvl4pPr>
            <a:lvl5pPr>
              <a:defRPr sz="4200"/>
            </a:lvl5pPr>
          </a:lstStyle>
          <a:p>
            <a:pPr lvl="0"/>
            <a:r>
              <a:rPr lang="de-DE" dirty="0" smtClean="0"/>
              <a:t>Titel</a:t>
            </a:r>
            <a:endParaRPr lang="de-DE" dirty="0"/>
          </a:p>
        </p:txBody>
      </p:sp>
    </p:spTree>
    <p:extLst>
      <p:ext uri="{BB962C8B-B14F-4D97-AF65-F5344CB8AC3E}">
        <p14:creationId xmlns:p14="http://schemas.microsoft.com/office/powerpoint/2010/main" val="697822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p:cNvSpPr>
            <a:spLocks noGrp="1"/>
          </p:cNvSpPr>
          <p:nvPr>
            <p:ph type="title"/>
          </p:nvPr>
        </p:nvSpPr>
        <p:spPr>
          <a:xfrm>
            <a:off x="622300" y="334800"/>
            <a:ext cx="10944000" cy="1224000"/>
          </a:xfrm>
        </p:spPr>
        <p:txBody>
          <a:bodyPr>
            <a:noAutofit/>
          </a:bodyPr>
          <a:lstStyle>
            <a:lvl1pPr marL="0" indent="0" defTabSz="504000">
              <a:defRPr/>
            </a:lvl1pPr>
          </a:lstStyle>
          <a:p>
            <a:r>
              <a:rPr lang="en-US" smtClean="0"/>
              <a:t>Click to edit Master title style</a:t>
            </a:r>
            <a:endParaRPr lang="de-DE" dirty="0"/>
          </a:p>
        </p:txBody>
      </p:sp>
      <p:sp>
        <p:nvSpPr>
          <p:cNvPr id="3" name="Inhaltsplatzhalter 2"/>
          <p:cNvSpPr>
            <a:spLocks noGrp="1"/>
          </p:cNvSpPr>
          <p:nvPr>
            <p:ph idx="1"/>
          </p:nvPr>
        </p:nvSpPr>
        <p:spPr>
          <a:xfrm>
            <a:off x="622300" y="1773238"/>
            <a:ext cx="10944000" cy="4248150"/>
          </a:xfrm>
        </p:spPr>
        <p:txBody>
          <a:bodyPr/>
          <a:lstStyle>
            <a:lvl1pPr>
              <a:defRPr sz="1600"/>
            </a:lvl1pPr>
            <a:lvl2pPr>
              <a:defRPr sz="1600"/>
            </a:lvl2pPr>
            <a:lvl3pPr>
              <a:defRPr sz="16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Tree>
    <p:extLst>
      <p:ext uri="{BB962C8B-B14F-4D97-AF65-F5344CB8AC3E}">
        <p14:creationId xmlns:p14="http://schemas.microsoft.com/office/powerpoint/2010/main" val="3091695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622300" y="1773237"/>
            <a:ext cx="5376000" cy="4248000"/>
          </a:xfrm>
        </p:spPr>
        <p:txBody>
          <a:bodyPr/>
          <a:lstStyle>
            <a:lvl1pPr>
              <a:defRPr sz="1600">
                <a:latin typeface="+mn-lt"/>
              </a:defRPr>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6192608" y="1773237"/>
            <a:ext cx="5376000" cy="4248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Tree>
    <p:extLst>
      <p:ext uri="{BB962C8B-B14F-4D97-AF65-F5344CB8AC3E}">
        <p14:creationId xmlns:p14="http://schemas.microsoft.com/office/powerpoint/2010/main" val="2334996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Tree>
    <p:extLst>
      <p:ext uri="{BB962C8B-B14F-4D97-AF65-F5344CB8AC3E}">
        <p14:creationId xmlns:p14="http://schemas.microsoft.com/office/powerpoint/2010/main" val="3612393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sprechpartner">
    <p:spTree>
      <p:nvGrpSpPr>
        <p:cNvPr id="1" name=""/>
        <p:cNvGrpSpPr/>
        <p:nvPr/>
      </p:nvGrpSpPr>
      <p:grpSpPr>
        <a:xfrm>
          <a:off x="0" y="0"/>
          <a:ext cx="0" cy="0"/>
          <a:chOff x="0" y="0"/>
          <a:chExt cx="0" cy="0"/>
        </a:xfrm>
      </p:grpSpPr>
      <p:sp>
        <p:nvSpPr>
          <p:cNvPr id="3" name="Textfeld 2"/>
          <p:cNvSpPr txBox="1"/>
          <p:nvPr userDrawn="1"/>
        </p:nvSpPr>
        <p:spPr>
          <a:xfrm>
            <a:off x="623888" y="336340"/>
            <a:ext cx="10944224" cy="1224000"/>
          </a:xfrm>
          <a:prstGeom prst="rect">
            <a:avLst/>
          </a:prstGeom>
          <a:noFill/>
        </p:spPr>
        <p:txBody>
          <a:bodyPr wrap="square" lIns="0" tIns="0" rIns="0" bIns="0" rtlCol="0">
            <a:noAutofit/>
          </a:bodyPr>
          <a:lstStyle/>
          <a:p>
            <a:pPr marL="0" indent="0">
              <a:spcAft>
                <a:spcPts val="864"/>
              </a:spcAft>
              <a:buClr>
                <a:srgbClr val="179C7D"/>
              </a:buClr>
              <a:buFont typeface="Wingdings" pitchFamily="2" charset="2"/>
              <a:buNone/>
            </a:pPr>
            <a:r>
              <a:rPr lang="de-DE" altLang="de-DE" sz="2400" b="1" dirty="0" smtClean="0">
                <a:latin typeface="+mj-lt"/>
              </a:rPr>
              <a:t>Fraunhofer IPA</a:t>
            </a:r>
            <a:br>
              <a:rPr lang="de-DE" altLang="de-DE" sz="2400" b="1" dirty="0" smtClean="0">
                <a:latin typeface="+mj-lt"/>
              </a:rPr>
            </a:br>
            <a:r>
              <a:rPr lang="de-DE" altLang="de-DE" sz="2400" b="1" dirty="0" smtClean="0">
                <a:solidFill>
                  <a:schemeClr val="tx2"/>
                </a:solidFill>
                <a:latin typeface="+mj-lt"/>
              </a:rPr>
              <a:t>Ihr</a:t>
            </a:r>
            <a:r>
              <a:rPr lang="de-DE" altLang="de-DE" sz="2400" b="1" dirty="0" smtClean="0">
                <a:latin typeface="+mj-lt"/>
              </a:rPr>
              <a:t> </a:t>
            </a:r>
            <a:r>
              <a:rPr lang="de-DE" altLang="de-DE" sz="2400" b="1" dirty="0" smtClean="0">
                <a:solidFill>
                  <a:schemeClr val="tx2"/>
                </a:solidFill>
                <a:latin typeface="+mj-lt"/>
              </a:rPr>
              <a:t>Ansprechpartner</a:t>
            </a:r>
            <a:endParaRPr lang="de-DE" sz="2400" b="1" dirty="0">
              <a:latin typeface="+mj-lt"/>
            </a:endParaRPr>
          </a:p>
        </p:txBody>
      </p:sp>
      <p:sp>
        <p:nvSpPr>
          <p:cNvPr id="4" name="Textfeld 3"/>
          <p:cNvSpPr txBox="1"/>
          <p:nvPr userDrawn="1"/>
        </p:nvSpPr>
        <p:spPr>
          <a:xfrm>
            <a:off x="623887" y="2110194"/>
            <a:ext cx="10944225" cy="1326142"/>
          </a:xfrm>
          <a:prstGeom prst="rect">
            <a:avLst/>
          </a:prstGeom>
          <a:solidFill>
            <a:schemeClr val="bg2"/>
          </a:solidFill>
        </p:spPr>
        <p:txBody>
          <a:bodyPr wrap="square" lIns="0" tIns="0" rIns="0" bIns="0" rtlCol="0" anchor="ctr" anchorCtr="0">
            <a:noAutofit/>
          </a:bodyPr>
          <a:lstStyle/>
          <a:p>
            <a:pPr marL="2959100">
              <a:spcAft>
                <a:spcPts val="50"/>
              </a:spcAft>
              <a:tabLst>
                <a:tab pos="1797050" algn="l"/>
              </a:tabLst>
            </a:pPr>
            <a:endParaRPr lang="de-DE" dirty="0">
              <a:solidFill>
                <a:schemeClr val="tx2"/>
              </a:solidFill>
            </a:endParaRPr>
          </a:p>
        </p:txBody>
      </p:sp>
      <p:sp>
        <p:nvSpPr>
          <p:cNvPr id="6" name="Textfeld 5"/>
          <p:cNvSpPr txBox="1"/>
          <p:nvPr userDrawn="1"/>
        </p:nvSpPr>
        <p:spPr>
          <a:xfrm>
            <a:off x="4530055" y="2110193"/>
            <a:ext cx="4144670" cy="1326143"/>
          </a:xfrm>
          <a:prstGeom prst="rect">
            <a:avLst/>
          </a:prstGeom>
          <a:noFill/>
        </p:spPr>
        <p:txBody>
          <a:bodyPr wrap="square" lIns="0" tIns="0" rIns="0" bIns="0" rtlCol="0" anchor="ctr" anchorCtr="0">
            <a:noAutofit/>
          </a:bodyPr>
          <a:lstStyle/>
          <a:p>
            <a:pPr>
              <a:spcAft>
                <a:spcPts val="50"/>
              </a:spcAft>
              <a:tabLst>
                <a:tab pos="1797050" algn="l"/>
              </a:tabLst>
            </a:pPr>
            <a:r>
              <a:rPr lang="de-DE" altLang="de-DE" sz="1600" dirty="0" smtClean="0"/>
              <a:t>Wir </a:t>
            </a:r>
            <a:r>
              <a:rPr lang="de-DE" altLang="de-DE" sz="1600" dirty="0"/>
              <a:t>produzieren Zukunft</a:t>
            </a:r>
          </a:p>
          <a:p>
            <a:pPr>
              <a:spcAft>
                <a:spcPts val="50"/>
              </a:spcAft>
              <a:tabLst>
                <a:tab pos="1797050" algn="l"/>
              </a:tabLst>
            </a:pPr>
            <a:r>
              <a:rPr lang="de-DE" altLang="de-DE" sz="1500" dirty="0" smtClean="0">
                <a:solidFill>
                  <a:schemeClr val="tx2"/>
                </a:solidFill>
              </a:rPr>
              <a:t>www.ipa.fraunhofer.de</a:t>
            </a:r>
          </a:p>
          <a:p>
            <a:pPr>
              <a:spcAft>
                <a:spcPts val="50"/>
              </a:spcAft>
              <a:tabLst>
                <a:tab pos="1797050" algn="l"/>
              </a:tabLst>
            </a:pPr>
            <a:r>
              <a:rPr lang="de-DE" sz="1500" dirty="0" smtClean="0">
                <a:solidFill>
                  <a:schemeClr val="tx2"/>
                </a:solidFill>
              </a:rPr>
              <a:t>www.wir-produzieren-zukunft.de</a:t>
            </a:r>
            <a:endParaRPr lang="de-DE" dirty="0">
              <a:solidFill>
                <a:schemeClr val="tx2"/>
              </a:solidFill>
            </a:endParaRPr>
          </a:p>
        </p:txBody>
      </p:sp>
      <p:sp>
        <p:nvSpPr>
          <p:cNvPr id="7" name="Bildplatzhalter 2"/>
          <p:cNvSpPr>
            <a:spLocks noGrp="1"/>
          </p:cNvSpPr>
          <p:nvPr>
            <p:ph type="pic" sz="quarter" idx="11"/>
          </p:nvPr>
        </p:nvSpPr>
        <p:spPr>
          <a:xfrm>
            <a:off x="1040400" y="1643342"/>
            <a:ext cx="2298417" cy="2777656"/>
          </a:xfrm>
        </p:spPr>
        <p:txBody>
          <a:bodyPr anchor="ctr"/>
          <a:lstStyle>
            <a:lvl1pPr marL="0" indent="0" algn="ctr">
              <a:buNone/>
              <a:defRPr/>
            </a:lvl1pPr>
          </a:lstStyle>
          <a:p>
            <a:pPr lvl="0"/>
            <a:r>
              <a:rPr lang="en-US" noProof="0" smtClean="0"/>
              <a:t>Click icon to add picture</a:t>
            </a:r>
            <a:endParaRPr lang="de-DE" noProof="0" dirty="0"/>
          </a:p>
        </p:txBody>
      </p:sp>
      <p:sp>
        <p:nvSpPr>
          <p:cNvPr id="8" name="Inhaltsplatzhalter 3"/>
          <p:cNvSpPr>
            <a:spLocks noGrp="1"/>
          </p:cNvSpPr>
          <p:nvPr>
            <p:ph sz="half" idx="2" hasCustomPrompt="1"/>
          </p:nvPr>
        </p:nvSpPr>
        <p:spPr>
          <a:xfrm>
            <a:off x="4530055" y="3962126"/>
            <a:ext cx="4144670" cy="2101790"/>
          </a:xfrm>
        </p:spPr>
        <p:txBody>
          <a:bodyPr/>
          <a:lstStyle>
            <a:lvl1pPr marL="0" indent="0">
              <a:buNone/>
              <a:defRPr sz="1600" baseline="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de-DE" dirty="0" smtClean="0"/>
              <a:t>Titel Vorname Nachname</a:t>
            </a:r>
            <a:br>
              <a:rPr lang="de-DE" dirty="0" smtClean="0"/>
            </a:br>
            <a:r>
              <a:rPr lang="de-DE" dirty="0" smtClean="0"/>
              <a:t>Funktion</a:t>
            </a:r>
            <a:br>
              <a:rPr lang="de-DE" dirty="0" smtClean="0"/>
            </a:br>
            <a:r>
              <a:rPr lang="de-DE" dirty="0" smtClean="0"/>
              <a:t>Abteilung</a:t>
            </a:r>
            <a:br>
              <a:rPr lang="de-DE" dirty="0" smtClean="0"/>
            </a:br>
            <a:r>
              <a:rPr lang="de-DE" dirty="0" smtClean="0"/>
              <a:t>Telefon</a:t>
            </a:r>
            <a:br>
              <a:rPr lang="de-DE" dirty="0" smtClean="0"/>
            </a:br>
            <a:r>
              <a:rPr lang="de-DE" dirty="0" smtClean="0"/>
              <a:t>Email</a:t>
            </a:r>
            <a:endParaRPr lang="de-DE" dirty="0"/>
          </a:p>
        </p:txBody>
      </p:sp>
    </p:spTree>
    <p:extLst>
      <p:ext uri="{BB962C8B-B14F-4D97-AF65-F5344CB8AC3E}">
        <p14:creationId xmlns:p14="http://schemas.microsoft.com/office/powerpoint/2010/main" val="41300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22300" y="334800"/>
            <a:ext cx="10944000" cy="1225540"/>
          </a:xfrm>
          <a:prstGeom prst="rect">
            <a:avLst/>
          </a:prstGeom>
          <a:noFill/>
          <a:ln>
            <a:noFill/>
          </a:ln>
          <a:effectLst/>
          <a:extLst/>
        </p:spPr>
        <p:txBody>
          <a:bodyPr vert="horz" wrap="square" lIns="0" tIns="0" rIns="0" bIns="0" numCol="1" anchor="t" anchorCtr="0" compatLnSpc="1">
            <a:prstTxWarp prst="textNoShape">
              <a:avLst/>
            </a:prstTxWarp>
            <a:noAutofit/>
          </a:bodyPr>
          <a:lstStyle/>
          <a:p>
            <a:pPr lvl="0"/>
            <a:r>
              <a:rPr lang="de-DE" dirty="0" smtClean="0"/>
              <a:t>Mastertitelformat bearbeiten</a:t>
            </a:r>
          </a:p>
        </p:txBody>
      </p:sp>
      <p:sp>
        <p:nvSpPr>
          <p:cNvPr id="1027" name="Rectangle 3"/>
          <p:cNvSpPr>
            <a:spLocks noGrp="1" noChangeArrowheads="1"/>
          </p:cNvSpPr>
          <p:nvPr>
            <p:ph type="body" idx="1"/>
          </p:nvPr>
        </p:nvSpPr>
        <p:spPr bwMode="auto">
          <a:xfrm>
            <a:off x="622300" y="1774800"/>
            <a:ext cx="10944000" cy="424815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7" name="Line 7"/>
          <p:cNvSpPr>
            <a:spLocks noChangeShapeType="1"/>
          </p:cNvSpPr>
          <p:nvPr/>
        </p:nvSpPr>
        <p:spPr bwMode="auto">
          <a:xfrm flipV="1">
            <a:off x="625700" y="6165380"/>
            <a:ext cx="10944000" cy="0"/>
          </a:xfrm>
          <a:prstGeom prst="line">
            <a:avLst/>
          </a:prstGeom>
          <a:noFill/>
          <a:ln w="317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 Box 5"/>
          <p:cNvSpPr txBox="1">
            <a:spLocks noChangeArrowheads="1"/>
          </p:cNvSpPr>
          <p:nvPr/>
        </p:nvSpPr>
        <p:spPr bwMode="auto">
          <a:xfrm>
            <a:off x="624418" y="6433201"/>
            <a:ext cx="6349997" cy="19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utiger LT Com 55 Roman" pitchFamily="34" charset="0"/>
              </a:defRPr>
            </a:lvl1pPr>
            <a:lvl2pPr marL="742950" indent="-285750" eaLnBrk="0" hangingPunct="0">
              <a:defRPr>
                <a:solidFill>
                  <a:schemeClr val="tx1"/>
                </a:solidFill>
                <a:latin typeface="Frutiger LT Com 55 Roman" pitchFamily="34" charset="0"/>
              </a:defRPr>
            </a:lvl2pPr>
            <a:lvl3pPr marL="1143000" indent="-228600" eaLnBrk="0" hangingPunct="0">
              <a:defRPr>
                <a:solidFill>
                  <a:schemeClr val="tx1"/>
                </a:solidFill>
                <a:latin typeface="Frutiger LT Com 55 Roman" pitchFamily="34" charset="0"/>
              </a:defRPr>
            </a:lvl3pPr>
            <a:lvl4pPr marL="1600200" indent="-228600" eaLnBrk="0" hangingPunct="0">
              <a:defRPr>
                <a:solidFill>
                  <a:schemeClr val="tx1"/>
                </a:solidFill>
                <a:latin typeface="Frutiger LT Com 55 Roman" pitchFamily="34" charset="0"/>
              </a:defRPr>
            </a:lvl4pPr>
            <a:lvl5pPr marL="2057400" indent="-228600" eaLnBrk="0" hangingPunct="0">
              <a:defRPr>
                <a:solidFill>
                  <a:schemeClr val="tx1"/>
                </a:solidFill>
                <a:latin typeface="Frutiger LT Com 55 Roman" pitchFamily="34" charset="0"/>
              </a:defRPr>
            </a:lvl5pPr>
            <a:lvl6pPr marL="2514600" indent="-228600" eaLnBrk="0" fontAlgn="base" hangingPunct="0">
              <a:spcBef>
                <a:spcPct val="0"/>
              </a:spcBef>
              <a:spcAft>
                <a:spcPct val="0"/>
              </a:spcAft>
              <a:defRPr>
                <a:solidFill>
                  <a:schemeClr val="tx1"/>
                </a:solidFill>
                <a:latin typeface="Frutiger LT Com 55 Roman" pitchFamily="34" charset="0"/>
              </a:defRPr>
            </a:lvl6pPr>
            <a:lvl7pPr marL="2971800" indent="-228600" eaLnBrk="0" fontAlgn="base" hangingPunct="0">
              <a:spcBef>
                <a:spcPct val="0"/>
              </a:spcBef>
              <a:spcAft>
                <a:spcPct val="0"/>
              </a:spcAft>
              <a:defRPr>
                <a:solidFill>
                  <a:schemeClr val="tx1"/>
                </a:solidFill>
                <a:latin typeface="Frutiger LT Com 55 Roman" pitchFamily="34" charset="0"/>
              </a:defRPr>
            </a:lvl7pPr>
            <a:lvl8pPr marL="3429000" indent="-228600" eaLnBrk="0" fontAlgn="base" hangingPunct="0">
              <a:spcBef>
                <a:spcPct val="0"/>
              </a:spcBef>
              <a:spcAft>
                <a:spcPct val="0"/>
              </a:spcAft>
              <a:defRPr>
                <a:solidFill>
                  <a:schemeClr val="tx1"/>
                </a:solidFill>
                <a:latin typeface="Frutiger LT Com 55 Roman" pitchFamily="34" charset="0"/>
              </a:defRPr>
            </a:lvl8pPr>
            <a:lvl9pPr marL="3886200" indent="-228600" eaLnBrk="0" fontAlgn="base" hangingPunct="0">
              <a:spcBef>
                <a:spcPct val="0"/>
              </a:spcBef>
              <a:spcAft>
                <a:spcPct val="0"/>
              </a:spcAft>
              <a:defRPr>
                <a:solidFill>
                  <a:schemeClr val="tx1"/>
                </a:solidFill>
                <a:latin typeface="Frutiger LT Com 55 Roman" pitchFamily="34" charset="0"/>
              </a:defRPr>
            </a:lvl9pPr>
          </a:lstStyle>
          <a:p>
            <a:pPr eaLnBrk="1" hangingPunct="1">
              <a:spcBef>
                <a:spcPct val="50000"/>
              </a:spcBef>
              <a:defRPr/>
            </a:pPr>
            <a:r>
              <a:rPr lang="de-DE" sz="800" dirty="0" smtClean="0">
                <a:solidFill>
                  <a:schemeClr val="bg2"/>
                </a:solidFill>
              </a:rPr>
              <a:t>© Fraunhofer IPA</a:t>
            </a:r>
          </a:p>
        </p:txBody>
      </p:sp>
      <p:sp>
        <p:nvSpPr>
          <p:cNvPr id="8" name="Text Box 5"/>
          <p:cNvSpPr txBox="1">
            <a:spLocks noChangeArrowheads="1"/>
          </p:cNvSpPr>
          <p:nvPr userDrawn="1"/>
        </p:nvSpPr>
        <p:spPr bwMode="auto">
          <a:xfrm>
            <a:off x="624418" y="6260592"/>
            <a:ext cx="6349999" cy="17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utiger LT Com 55 Roman" pitchFamily="34" charset="0"/>
              </a:defRPr>
            </a:lvl1pPr>
            <a:lvl2pPr marL="742950" indent="-285750" eaLnBrk="0" hangingPunct="0">
              <a:defRPr>
                <a:solidFill>
                  <a:schemeClr val="tx1"/>
                </a:solidFill>
                <a:latin typeface="Frutiger LT Com 55 Roman" pitchFamily="34" charset="0"/>
              </a:defRPr>
            </a:lvl2pPr>
            <a:lvl3pPr marL="1143000" indent="-228600" eaLnBrk="0" hangingPunct="0">
              <a:defRPr>
                <a:solidFill>
                  <a:schemeClr val="tx1"/>
                </a:solidFill>
                <a:latin typeface="Frutiger LT Com 55 Roman" pitchFamily="34" charset="0"/>
              </a:defRPr>
            </a:lvl3pPr>
            <a:lvl4pPr marL="1600200" indent="-228600" eaLnBrk="0" hangingPunct="0">
              <a:defRPr>
                <a:solidFill>
                  <a:schemeClr val="tx1"/>
                </a:solidFill>
                <a:latin typeface="Frutiger LT Com 55 Roman" pitchFamily="34" charset="0"/>
              </a:defRPr>
            </a:lvl4pPr>
            <a:lvl5pPr marL="2057400" indent="-228600" eaLnBrk="0" hangingPunct="0">
              <a:defRPr>
                <a:solidFill>
                  <a:schemeClr val="tx1"/>
                </a:solidFill>
                <a:latin typeface="Frutiger LT Com 55 Roman" pitchFamily="34" charset="0"/>
              </a:defRPr>
            </a:lvl5pPr>
            <a:lvl6pPr marL="2514600" indent="-228600" eaLnBrk="0" fontAlgn="base" hangingPunct="0">
              <a:spcBef>
                <a:spcPct val="0"/>
              </a:spcBef>
              <a:spcAft>
                <a:spcPct val="0"/>
              </a:spcAft>
              <a:defRPr>
                <a:solidFill>
                  <a:schemeClr val="tx1"/>
                </a:solidFill>
                <a:latin typeface="Frutiger LT Com 55 Roman" pitchFamily="34" charset="0"/>
              </a:defRPr>
            </a:lvl6pPr>
            <a:lvl7pPr marL="2971800" indent="-228600" eaLnBrk="0" fontAlgn="base" hangingPunct="0">
              <a:spcBef>
                <a:spcPct val="0"/>
              </a:spcBef>
              <a:spcAft>
                <a:spcPct val="0"/>
              </a:spcAft>
              <a:defRPr>
                <a:solidFill>
                  <a:schemeClr val="tx1"/>
                </a:solidFill>
                <a:latin typeface="Frutiger LT Com 55 Roman" pitchFamily="34" charset="0"/>
              </a:defRPr>
            </a:lvl7pPr>
            <a:lvl8pPr marL="3429000" indent="-228600" eaLnBrk="0" fontAlgn="base" hangingPunct="0">
              <a:spcBef>
                <a:spcPct val="0"/>
              </a:spcBef>
              <a:spcAft>
                <a:spcPct val="0"/>
              </a:spcAft>
              <a:defRPr>
                <a:solidFill>
                  <a:schemeClr val="tx1"/>
                </a:solidFill>
                <a:latin typeface="Frutiger LT Com 55 Roman" pitchFamily="34" charset="0"/>
              </a:defRPr>
            </a:lvl8pPr>
            <a:lvl9pPr marL="3886200" indent="-228600" eaLnBrk="0" fontAlgn="base" hangingPunct="0">
              <a:spcBef>
                <a:spcPct val="0"/>
              </a:spcBef>
              <a:spcAft>
                <a:spcPct val="0"/>
              </a:spcAft>
              <a:defRPr>
                <a:solidFill>
                  <a:schemeClr val="tx1"/>
                </a:solidFill>
                <a:latin typeface="Frutiger LT Com 55 Roman" pitchFamily="34" charset="0"/>
              </a:defRPr>
            </a:lvl9pPr>
          </a:lstStyle>
          <a:p>
            <a:pPr eaLnBrk="1" hangingPunct="1">
              <a:spcBef>
                <a:spcPct val="50000"/>
              </a:spcBef>
              <a:defRPr/>
            </a:pPr>
            <a:fld id="{C3528179-EE9D-4C22-A0C5-B8392FA00EFE}" type="slidenum">
              <a:rPr lang="de-DE" sz="800" smtClean="0">
                <a:solidFill>
                  <a:schemeClr val="bg2"/>
                </a:solidFill>
              </a:rPr>
              <a:pPr eaLnBrk="1" hangingPunct="1">
                <a:spcBef>
                  <a:spcPct val="50000"/>
                </a:spcBef>
                <a:defRPr/>
              </a:pPr>
              <a:t>‹#›</a:t>
            </a:fld>
            <a:endParaRPr lang="de-DE" sz="800" dirty="0" smtClean="0">
              <a:solidFill>
                <a:schemeClr val="bg2"/>
              </a:solidFill>
            </a:endParaRPr>
          </a:p>
        </p:txBody>
      </p:sp>
      <p:pic>
        <p:nvPicPr>
          <p:cNvPr id="11" name="Grafik 2"/>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002612" y="6260592"/>
            <a:ext cx="15636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7120482"/>
      </p:ext>
    </p:extLst>
  </p:cSld>
  <p:clrMap bg1="lt1" tx1="dk1" bg2="lt2" tx2="dk2" accent1="accent1" accent2="accent2" accent3="accent3" accent4="accent4" accent5="accent5" accent6="accent6" hlink="hlink" folHlink="folHlink"/>
  <p:sldLayoutIdLst>
    <p:sldLayoutId id="2147483674" r:id="rId1"/>
    <p:sldLayoutId id="2147483673" r:id="rId2"/>
    <p:sldLayoutId id="2147483676" r:id="rId3"/>
    <p:sldLayoutId id="2147483677" r:id="rId4"/>
    <p:sldLayoutId id="2147483678" r:id="rId5"/>
    <p:sldLayoutId id="2147483679" r:id="rId6"/>
    <p:sldLayoutId id="2147483680" r:id="rId7"/>
    <p:sldLayoutId id="2147483681" r:id="rId8"/>
  </p:sldLayoutIdLst>
  <p:timing>
    <p:tnLst>
      <p:par>
        <p:cTn id="1" dur="indefinite" restart="never" nodeType="tmRoot"/>
      </p:par>
    </p:tnLst>
  </p:timing>
  <p:txStyles>
    <p:title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p:titleStyle>
    <p:bodyStyle>
      <a:lvl1pPr marL="266700" indent="-266700" algn="l" defTabSz="360000" rtl="0" eaLnBrk="1" fontAlgn="base" hangingPunct="1">
        <a:spcBef>
          <a:spcPct val="0"/>
        </a:spcBef>
        <a:spcAft>
          <a:spcPts val="900"/>
        </a:spcAft>
        <a:buClr>
          <a:schemeClr val="tx2"/>
        </a:buClr>
        <a:buFont typeface="Wingdings" pitchFamily="2" charset="2"/>
        <a:buChar char="n"/>
        <a:defRPr sz="1600">
          <a:solidFill>
            <a:schemeClr val="tx1"/>
          </a:solidFill>
          <a:latin typeface="+mn-lt"/>
          <a:ea typeface="+mn-ea"/>
          <a:cs typeface="+mn-cs"/>
        </a:defRPr>
      </a:lvl1pPr>
      <a:lvl2pPr marL="628650" indent="-268288" algn="l" defTabSz="360000" rtl="0" eaLnBrk="1" fontAlgn="base" hangingPunct="1">
        <a:spcBef>
          <a:spcPct val="0"/>
        </a:spcBef>
        <a:spcAft>
          <a:spcPts val="900"/>
        </a:spcAft>
        <a:buClr>
          <a:schemeClr val="bg2"/>
        </a:buClr>
        <a:buFont typeface="Wingdings" pitchFamily="2" charset="2"/>
        <a:buChar char="n"/>
        <a:defRPr sz="1600">
          <a:solidFill>
            <a:schemeClr val="tx1"/>
          </a:solidFill>
          <a:latin typeface="+mn-lt"/>
        </a:defRPr>
      </a:lvl2pPr>
      <a:lvl3pPr marL="990600" indent="-269875" algn="l" defTabSz="360000" rtl="0" eaLnBrk="1" fontAlgn="base" hangingPunct="1">
        <a:spcBef>
          <a:spcPct val="0"/>
        </a:spcBef>
        <a:spcAft>
          <a:spcPts val="900"/>
        </a:spcAft>
        <a:buClr>
          <a:schemeClr val="bg2"/>
        </a:buClr>
        <a:buFont typeface="Wingdings" pitchFamily="2" charset="2"/>
        <a:buChar char="n"/>
        <a:defRPr sz="1600">
          <a:solidFill>
            <a:schemeClr val="tx1"/>
          </a:solidFill>
          <a:latin typeface="+mn-lt"/>
        </a:defRPr>
      </a:lvl3pPr>
      <a:lvl4pPr marL="1343025" indent="-261938" algn="l" defTabSz="360000" rtl="0" eaLnBrk="1" fontAlgn="base" hangingPunct="1">
        <a:spcBef>
          <a:spcPct val="0"/>
        </a:spcBef>
        <a:spcAft>
          <a:spcPts val="900"/>
        </a:spcAft>
        <a:buClr>
          <a:schemeClr val="bg2"/>
        </a:buClr>
        <a:buFont typeface="Wingdings" pitchFamily="2" charset="2"/>
        <a:buChar char="n"/>
        <a:defRPr sz="1600">
          <a:solidFill>
            <a:schemeClr val="tx1"/>
          </a:solidFill>
          <a:latin typeface="+mn-lt"/>
        </a:defRPr>
      </a:lvl4pPr>
      <a:lvl5pPr marL="1704975" indent="-265113" algn="l" defTabSz="360000" rtl="0" eaLnBrk="1" fontAlgn="base" hangingPunct="1">
        <a:spcBef>
          <a:spcPct val="0"/>
        </a:spcBef>
        <a:spcAft>
          <a:spcPts val="900"/>
        </a:spcAft>
        <a:buClr>
          <a:schemeClr val="bg2"/>
        </a:buClr>
        <a:buFont typeface="Wingdings" pitchFamily="2" charset="2"/>
        <a:buChar char="n"/>
        <a:defRPr sz="1600">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93" userDrawn="1">
          <p15:clr>
            <a:srgbClr val="F26B43"/>
          </p15:clr>
        </p15:guide>
        <p15:guide id="4" pos="728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13.xml.rels><?xml version="1.0" encoding="UTF-8" standalone="yes"?>
<Relationships xmlns="http://schemas.openxmlformats.org/package/2006/relationships"><Relationship Id="rId2" Type="http://schemas.openxmlformats.org/officeDocument/2006/relationships/image" Target="../media/image56.jfi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alittlepain833.medium.com/simple-understanding-of-mask-rcnn-134b5b330e95" TargetMode="External"/><Relationship Id="rId2" Type="http://schemas.openxmlformats.org/officeDocument/2006/relationships/hyperlink" Target="https://engineering.matterport.com/splash-of-color-instance-segmentation-with-mask-r-cnn-and-tensorflow-7c761e238b46" TargetMode="External"/><Relationship Id="rId1" Type="http://schemas.openxmlformats.org/officeDocument/2006/relationships/slideLayout" Target="../slideLayouts/slideLayout5.xml"/><Relationship Id="rId5" Type="http://schemas.openxmlformats.org/officeDocument/2006/relationships/image" Target="../media/image56.jfif"/><Relationship Id="rId4" Type="http://schemas.openxmlformats.org/officeDocument/2006/relationships/hyperlink" Target="https://zhuanlan.zhihu.com/p/349584827"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tertitel 4"/>
          <p:cNvSpPr>
            <a:spLocks noGrp="1"/>
          </p:cNvSpPr>
          <p:nvPr>
            <p:ph type="subTitle" idx="1"/>
          </p:nvPr>
        </p:nvSpPr>
        <p:spPr>
          <a:xfrm>
            <a:off x="622300" y="2216331"/>
            <a:ext cx="10944000" cy="313509"/>
          </a:xfrm>
        </p:spPr>
        <p:txBody>
          <a:bodyPr/>
          <a:lstStyle/>
          <a:p>
            <a:pPr algn="r"/>
            <a:r>
              <a:rPr lang="de-DE" dirty="0" smtClean="0"/>
              <a:t>Ping-Cheng Wei</a:t>
            </a:r>
          </a:p>
        </p:txBody>
      </p:sp>
      <p:sp>
        <p:nvSpPr>
          <p:cNvPr id="4" name="Titel 3"/>
          <p:cNvSpPr>
            <a:spLocks noGrp="1"/>
          </p:cNvSpPr>
          <p:nvPr>
            <p:ph type="ctrTitle"/>
          </p:nvPr>
        </p:nvSpPr>
        <p:spPr>
          <a:xfrm>
            <a:off x="622300" y="476822"/>
            <a:ext cx="10944000" cy="1646618"/>
          </a:xfrm>
        </p:spPr>
        <p:txBody>
          <a:bodyPr/>
          <a:lstStyle/>
          <a:p>
            <a:r>
              <a:rPr lang="en-US" dirty="0"/>
              <a:t>Segmenting Unknown 3D Objects from Real</a:t>
            </a:r>
            <a:br>
              <a:rPr lang="en-US" dirty="0"/>
            </a:br>
            <a:r>
              <a:rPr lang="en-US" dirty="0"/>
              <a:t>Depth Images using Mask R-CNN Trained</a:t>
            </a:r>
            <a:br>
              <a:rPr lang="en-US" dirty="0"/>
            </a:br>
            <a:r>
              <a:rPr lang="en-US" dirty="0"/>
              <a:t>on Synthetic Data (SD-</a:t>
            </a:r>
            <a:r>
              <a:rPr lang="en-US" dirty="0" err="1"/>
              <a:t>MaskRCNN</a:t>
            </a:r>
            <a:r>
              <a:rPr lang="en-US" dirty="0"/>
              <a:t>)</a:t>
            </a:r>
            <a:r>
              <a:rPr lang="en-US" b="0" dirty="0"/>
              <a:t/>
            </a:r>
            <a:br>
              <a:rPr lang="en-US" b="0" dirty="0"/>
            </a:br>
            <a:endParaRPr lang="de-DE" dirty="0"/>
          </a:p>
        </p:txBody>
      </p:sp>
      <p:pic>
        <p:nvPicPr>
          <p:cNvPr id="7" name="Picture Placeholder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717" b="16717"/>
          <a:stretch>
            <a:fillRect/>
          </a:stretch>
        </p:blipFill>
        <p:spPr>
          <a:xfrm>
            <a:off x="2623582" y="3130732"/>
            <a:ext cx="6941435" cy="2146663"/>
          </a:xfrm>
        </p:spPr>
      </p:pic>
    </p:spTree>
    <p:extLst>
      <p:ext uri="{BB962C8B-B14F-4D97-AF65-F5344CB8AC3E}">
        <p14:creationId xmlns:p14="http://schemas.microsoft.com/office/powerpoint/2010/main" val="1935504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2300" y="334800"/>
            <a:ext cx="10944000" cy="579600"/>
          </a:xfrm>
        </p:spPr>
        <p:txBody>
          <a:bodyPr/>
          <a:lstStyle/>
          <a:p>
            <a:r>
              <a:rPr lang="de-DE" dirty="0"/>
              <a:t>Results – Dexnet U2 (seen, but still challenging object)</a:t>
            </a:r>
            <a:r>
              <a:rPr lang="de-DE" dirty="0" smtClean="0"/>
              <a:t/>
            </a:r>
            <a:br>
              <a:rPr lang="de-DE" dirty="0" smtClean="0"/>
            </a:br>
            <a:r>
              <a:rPr lang="de-DE" dirty="0" smtClean="0"/>
              <a:t/>
            </a:r>
            <a:br>
              <a:rPr lang="de-DE" dirty="0" smtClean="0"/>
            </a:br>
            <a:endParaRPr lang="de-DE" dirty="0"/>
          </a:p>
        </p:txBody>
      </p:sp>
      <p:sp>
        <p:nvSpPr>
          <p:cNvPr id="3" name="Inhaltsplatzhalter 2"/>
          <p:cNvSpPr>
            <a:spLocks noGrp="1"/>
          </p:cNvSpPr>
          <p:nvPr>
            <p:ph idx="1"/>
          </p:nvPr>
        </p:nvSpPr>
        <p:spPr>
          <a:xfrm>
            <a:off x="622300" y="914400"/>
            <a:ext cx="10944000" cy="5106988"/>
          </a:xfrm>
        </p:spPr>
        <p:txBody>
          <a:bodyPr/>
          <a:lstStyle/>
          <a:p>
            <a:r>
              <a:rPr lang="de-DE" dirty="0" smtClean="0"/>
              <a:t>Middle - level</a:t>
            </a:r>
            <a:endParaRPr lang="de-DE" dirty="0"/>
          </a:p>
        </p:txBody>
      </p:sp>
      <p:graphicFrame>
        <p:nvGraphicFramePr>
          <p:cNvPr id="8" name="Table 7"/>
          <p:cNvGraphicFramePr>
            <a:graphicFrameLocks noGrp="1"/>
          </p:cNvGraphicFramePr>
          <p:nvPr/>
        </p:nvGraphicFramePr>
        <p:xfrm>
          <a:off x="622300" y="1291650"/>
          <a:ext cx="10944000" cy="4323982"/>
        </p:xfrm>
        <a:graphic>
          <a:graphicData uri="http://schemas.openxmlformats.org/drawingml/2006/table">
            <a:tbl>
              <a:tblPr firstRow="1" bandRow="1">
                <a:tableStyleId>{5C22544A-7EE6-4342-B048-85BDC9FD1C3A}</a:tableStyleId>
              </a:tblPr>
              <a:tblGrid>
                <a:gridCol w="1101997">
                  <a:extLst>
                    <a:ext uri="{9D8B030D-6E8A-4147-A177-3AD203B41FA5}">
                      <a16:colId xmlns:a16="http://schemas.microsoft.com/office/drawing/2014/main" val="2582570192"/>
                    </a:ext>
                  </a:extLst>
                </a:gridCol>
                <a:gridCol w="2429692">
                  <a:extLst>
                    <a:ext uri="{9D8B030D-6E8A-4147-A177-3AD203B41FA5}">
                      <a16:colId xmlns:a16="http://schemas.microsoft.com/office/drawing/2014/main" val="2625082183"/>
                    </a:ext>
                  </a:extLst>
                </a:gridCol>
                <a:gridCol w="2499360">
                  <a:extLst>
                    <a:ext uri="{9D8B030D-6E8A-4147-A177-3AD203B41FA5}">
                      <a16:colId xmlns:a16="http://schemas.microsoft.com/office/drawing/2014/main" val="3401531320"/>
                    </a:ext>
                  </a:extLst>
                </a:gridCol>
                <a:gridCol w="2551611">
                  <a:extLst>
                    <a:ext uri="{9D8B030D-6E8A-4147-A177-3AD203B41FA5}">
                      <a16:colId xmlns:a16="http://schemas.microsoft.com/office/drawing/2014/main" val="3530147558"/>
                    </a:ext>
                  </a:extLst>
                </a:gridCol>
                <a:gridCol w="2361340">
                  <a:extLst>
                    <a:ext uri="{9D8B030D-6E8A-4147-A177-3AD203B41FA5}">
                      <a16:colId xmlns:a16="http://schemas.microsoft.com/office/drawing/2014/main" val="1797393266"/>
                    </a:ext>
                  </a:extLst>
                </a:gridCol>
              </a:tblGrid>
              <a:tr h="563276">
                <a:tc>
                  <a:txBody>
                    <a:bodyPr/>
                    <a:lstStyle/>
                    <a:p>
                      <a:pPr algn="ctr"/>
                      <a:endParaRPr lang="en-US" dirty="0"/>
                    </a:p>
                  </a:txBody>
                  <a:tcPr anchor="ctr"/>
                </a:tc>
                <a:tc>
                  <a:txBody>
                    <a:bodyPr/>
                    <a:lstStyle/>
                    <a:p>
                      <a:pPr algn="ctr"/>
                      <a:r>
                        <a:rPr lang="de-DE" dirty="0" smtClean="0"/>
                        <a:t>RGB Image</a:t>
                      </a:r>
                      <a:endParaRPr lang="en-US" dirty="0"/>
                    </a:p>
                  </a:txBody>
                  <a:tcPr anchor="ctr"/>
                </a:tc>
                <a:tc>
                  <a:txBody>
                    <a:bodyPr/>
                    <a:lstStyle/>
                    <a:p>
                      <a:pPr algn="ctr"/>
                      <a:r>
                        <a:rPr lang="de-DE" dirty="0" smtClean="0"/>
                        <a:t>Ground</a:t>
                      </a:r>
                      <a:r>
                        <a:rPr lang="de-DE" baseline="0" dirty="0" smtClean="0"/>
                        <a:t> Truth</a:t>
                      </a:r>
                    </a:p>
                  </a:txBody>
                  <a:tcPr anchor="ctr"/>
                </a:tc>
                <a:tc>
                  <a:txBody>
                    <a:bodyPr/>
                    <a:lstStyle/>
                    <a:p>
                      <a:pPr algn="ctr"/>
                      <a:r>
                        <a:rPr lang="de-DE" dirty="0" smtClean="0"/>
                        <a:t>Predict(no filtered)</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smtClean="0"/>
                        <a:t>Predict</a:t>
                      </a:r>
                      <a:r>
                        <a:rPr lang="de-DE" baseline="0" dirty="0" smtClean="0"/>
                        <a:t> </a:t>
                      </a:r>
                      <a:r>
                        <a:rPr lang="de-DE" dirty="0" smtClean="0"/>
                        <a:t>(filtered)</a:t>
                      </a:r>
                      <a:endParaRPr lang="en-US" dirty="0" smtClean="0"/>
                    </a:p>
                  </a:txBody>
                  <a:tcPr anchor="ctr"/>
                </a:tc>
                <a:extLst>
                  <a:ext uri="{0D108BD9-81ED-4DB2-BD59-A6C34878D82A}">
                    <a16:rowId xmlns:a16="http://schemas.microsoft.com/office/drawing/2014/main" val="1223798883"/>
                  </a:ext>
                </a:extLst>
              </a:tr>
              <a:tr h="1880353">
                <a:tc>
                  <a:txBody>
                    <a:bodyPr/>
                    <a:lstStyle/>
                    <a:p>
                      <a:pPr algn="ctr"/>
                      <a:r>
                        <a:rPr lang="de-DE" dirty="0" smtClean="0"/>
                        <a:t>Package</a:t>
                      </a:r>
                      <a:endParaRPr lang="en-US" dirty="0"/>
                    </a:p>
                  </a:txBody>
                  <a:tcPr anchor="ct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74017671"/>
                  </a:ext>
                </a:extLst>
              </a:tr>
              <a:tr h="1880353">
                <a:tc>
                  <a:txBody>
                    <a:bodyPr/>
                    <a:lstStyle/>
                    <a:p>
                      <a:pPr algn="ctr"/>
                      <a:r>
                        <a:rPr lang="de-DE" dirty="0" smtClean="0"/>
                        <a:t>Without</a:t>
                      </a:r>
                    </a:p>
                    <a:p>
                      <a:pPr algn="ctr"/>
                      <a:r>
                        <a:rPr lang="de-DE" dirty="0" smtClean="0"/>
                        <a:t>Package</a:t>
                      </a:r>
                      <a:endParaRPr lang="en-US" dirty="0"/>
                    </a:p>
                  </a:txBody>
                  <a:tcPr anchor="ct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72502128"/>
                  </a:ext>
                </a:extLst>
              </a:tr>
            </a:tbl>
          </a:graphicData>
        </a:graphic>
      </p:graphicFrame>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32422" t="24169" r="32812" b="25831"/>
          <a:stretch/>
        </p:blipFill>
        <p:spPr>
          <a:xfrm rot="16200000">
            <a:off x="4689693" y="3646374"/>
            <a:ext cx="1413581" cy="2033015"/>
          </a:xfrm>
          <a:prstGeom prst="rect">
            <a:avLst/>
          </a:prstGeom>
        </p:spPr>
      </p:pic>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32709" t="24250" r="32916" b="25359"/>
          <a:stretch/>
        </p:blipFill>
        <p:spPr>
          <a:xfrm rot="16200000">
            <a:off x="9667740" y="3621478"/>
            <a:ext cx="1412946" cy="2071250"/>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2224" t="24169" r="32620" b="24659"/>
          <a:stretch/>
        </p:blipFill>
        <p:spPr>
          <a:xfrm rot="16200000">
            <a:off x="7230821" y="3633278"/>
            <a:ext cx="1409293" cy="2051304"/>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32822" t="4325" r="32734" b="4287"/>
          <a:stretch/>
        </p:blipFill>
        <p:spPr>
          <a:xfrm rot="16200000">
            <a:off x="2224930" y="3586000"/>
            <a:ext cx="1412945" cy="2142206"/>
          </a:xfrm>
          <a:prstGeom prst="rect">
            <a:avLst/>
          </a:prstGeom>
        </p:spPr>
      </p:pic>
      <p:pic>
        <p:nvPicPr>
          <p:cNvPr id="18" name="Picture 17"/>
          <p:cNvPicPr>
            <a:picLocks noChangeAspect="1"/>
          </p:cNvPicPr>
          <p:nvPr/>
        </p:nvPicPr>
        <p:blipFill rotWithShape="1">
          <a:blip r:embed="rId6">
            <a:extLst>
              <a:ext uri="{28A0092B-C50C-407E-A947-70E740481C1C}">
                <a14:useLocalDpi xmlns:a14="http://schemas.microsoft.com/office/drawing/2010/main" val="0"/>
              </a:ext>
            </a:extLst>
          </a:blip>
          <a:srcRect l="32216" t="1318" r="32228" b="1989"/>
          <a:stretch/>
        </p:blipFill>
        <p:spPr>
          <a:xfrm rot="16200000">
            <a:off x="2243210" y="1722800"/>
            <a:ext cx="1382405" cy="2148225"/>
          </a:xfrm>
          <a:prstGeom prst="rect">
            <a:avLst/>
          </a:prstGeom>
        </p:spPr>
      </p:pic>
      <p:pic>
        <p:nvPicPr>
          <p:cNvPr id="19" name="Picture 18"/>
          <p:cNvPicPr>
            <a:picLocks noChangeAspect="1"/>
          </p:cNvPicPr>
          <p:nvPr/>
        </p:nvPicPr>
        <p:blipFill rotWithShape="1">
          <a:blip r:embed="rId7" cstate="print">
            <a:extLst>
              <a:ext uri="{28A0092B-C50C-407E-A947-70E740481C1C}">
                <a14:useLocalDpi xmlns:a14="http://schemas.microsoft.com/office/drawing/2010/main" val="0"/>
              </a:ext>
            </a:extLst>
          </a:blip>
          <a:srcRect l="32073" t="23307" r="32771" b="22656"/>
          <a:stretch/>
        </p:blipFill>
        <p:spPr>
          <a:xfrm rot="16200000">
            <a:off x="7245511" y="1772504"/>
            <a:ext cx="1379915" cy="2051306"/>
          </a:xfrm>
          <a:prstGeom prst="rect">
            <a:avLst/>
          </a:prstGeom>
        </p:spPr>
      </p:pic>
      <p:pic>
        <p:nvPicPr>
          <p:cNvPr id="20" name="Picture 19"/>
          <p:cNvPicPr>
            <a:picLocks noChangeAspect="1"/>
          </p:cNvPicPr>
          <p:nvPr/>
        </p:nvPicPr>
        <p:blipFill rotWithShape="1">
          <a:blip r:embed="rId8" cstate="print">
            <a:extLst>
              <a:ext uri="{28A0092B-C50C-407E-A947-70E740481C1C}">
                <a14:useLocalDpi xmlns:a14="http://schemas.microsoft.com/office/drawing/2010/main" val="0"/>
              </a:ext>
            </a:extLst>
          </a:blip>
          <a:srcRect l="32923" t="22527" r="33037" b="23343"/>
          <a:stretch/>
        </p:blipFill>
        <p:spPr>
          <a:xfrm rot="16200000">
            <a:off x="9683011" y="1761285"/>
            <a:ext cx="1382407" cy="2071251"/>
          </a:xfrm>
          <a:prstGeom prst="rect">
            <a:avLst/>
          </a:prstGeom>
        </p:spPr>
      </p:pic>
      <p:pic>
        <p:nvPicPr>
          <p:cNvPr id="21" name="Picture 20"/>
          <p:cNvPicPr>
            <a:picLocks noChangeAspect="1"/>
          </p:cNvPicPr>
          <p:nvPr/>
        </p:nvPicPr>
        <p:blipFill rotWithShape="1">
          <a:blip r:embed="rId9" cstate="print">
            <a:extLst>
              <a:ext uri="{28A0092B-C50C-407E-A947-70E740481C1C}">
                <a14:useLocalDpi xmlns:a14="http://schemas.microsoft.com/office/drawing/2010/main" val="0"/>
              </a:ext>
            </a:extLst>
          </a:blip>
          <a:srcRect l="32014" t="23172" r="32615" b="24331"/>
          <a:stretch/>
        </p:blipFill>
        <p:spPr>
          <a:xfrm rot="16200000">
            <a:off x="4705281" y="1780404"/>
            <a:ext cx="1382406" cy="2033015"/>
          </a:xfrm>
          <a:prstGeom prst="rect">
            <a:avLst/>
          </a:prstGeom>
        </p:spPr>
      </p:pic>
    </p:spTree>
    <p:extLst>
      <p:ext uri="{BB962C8B-B14F-4D97-AF65-F5344CB8AC3E}">
        <p14:creationId xmlns:p14="http://schemas.microsoft.com/office/powerpoint/2010/main" val="222564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2300" y="334800"/>
            <a:ext cx="10944000" cy="579600"/>
          </a:xfrm>
        </p:spPr>
        <p:txBody>
          <a:bodyPr/>
          <a:lstStyle/>
          <a:p>
            <a:r>
              <a:rPr lang="de-DE" dirty="0"/>
              <a:t>Results – Dexnet U2 (seen, but still challenging object)</a:t>
            </a:r>
            <a:r>
              <a:rPr lang="de-DE" dirty="0" smtClean="0"/>
              <a:t/>
            </a:r>
            <a:br>
              <a:rPr lang="de-DE" dirty="0" smtClean="0"/>
            </a:br>
            <a:r>
              <a:rPr lang="de-DE" dirty="0" smtClean="0"/>
              <a:t/>
            </a:r>
            <a:br>
              <a:rPr lang="de-DE" dirty="0" smtClean="0"/>
            </a:br>
            <a:endParaRPr lang="de-DE" dirty="0"/>
          </a:p>
        </p:txBody>
      </p:sp>
      <p:sp>
        <p:nvSpPr>
          <p:cNvPr id="3" name="Inhaltsplatzhalter 2"/>
          <p:cNvSpPr>
            <a:spLocks noGrp="1"/>
          </p:cNvSpPr>
          <p:nvPr>
            <p:ph idx="1"/>
          </p:nvPr>
        </p:nvSpPr>
        <p:spPr>
          <a:xfrm>
            <a:off x="622300" y="914400"/>
            <a:ext cx="10944000" cy="5106988"/>
          </a:xfrm>
        </p:spPr>
        <p:txBody>
          <a:bodyPr/>
          <a:lstStyle/>
          <a:p>
            <a:r>
              <a:rPr lang="de-DE" dirty="0" smtClean="0"/>
              <a:t>Challenge - level</a:t>
            </a:r>
            <a:endParaRPr lang="de-DE" dirty="0"/>
          </a:p>
        </p:txBody>
      </p:sp>
      <p:graphicFrame>
        <p:nvGraphicFramePr>
          <p:cNvPr id="8" name="Table 7"/>
          <p:cNvGraphicFramePr>
            <a:graphicFrameLocks noGrp="1"/>
          </p:cNvGraphicFramePr>
          <p:nvPr/>
        </p:nvGraphicFramePr>
        <p:xfrm>
          <a:off x="622300" y="1291650"/>
          <a:ext cx="10944000" cy="4323982"/>
        </p:xfrm>
        <a:graphic>
          <a:graphicData uri="http://schemas.openxmlformats.org/drawingml/2006/table">
            <a:tbl>
              <a:tblPr firstRow="1" bandRow="1">
                <a:tableStyleId>{5C22544A-7EE6-4342-B048-85BDC9FD1C3A}</a:tableStyleId>
              </a:tblPr>
              <a:tblGrid>
                <a:gridCol w="1101997">
                  <a:extLst>
                    <a:ext uri="{9D8B030D-6E8A-4147-A177-3AD203B41FA5}">
                      <a16:colId xmlns:a16="http://schemas.microsoft.com/office/drawing/2014/main" val="2582570192"/>
                    </a:ext>
                  </a:extLst>
                </a:gridCol>
                <a:gridCol w="2429692">
                  <a:extLst>
                    <a:ext uri="{9D8B030D-6E8A-4147-A177-3AD203B41FA5}">
                      <a16:colId xmlns:a16="http://schemas.microsoft.com/office/drawing/2014/main" val="2625082183"/>
                    </a:ext>
                  </a:extLst>
                </a:gridCol>
                <a:gridCol w="2499360">
                  <a:extLst>
                    <a:ext uri="{9D8B030D-6E8A-4147-A177-3AD203B41FA5}">
                      <a16:colId xmlns:a16="http://schemas.microsoft.com/office/drawing/2014/main" val="3401531320"/>
                    </a:ext>
                  </a:extLst>
                </a:gridCol>
                <a:gridCol w="2551611">
                  <a:extLst>
                    <a:ext uri="{9D8B030D-6E8A-4147-A177-3AD203B41FA5}">
                      <a16:colId xmlns:a16="http://schemas.microsoft.com/office/drawing/2014/main" val="3530147558"/>
                    </a:ext>
                  </a:extLst>
                </a:gridCol>
                <a:gridCol w="2361340">
                  <a:extLst>
                    <a:ext uri="{9D8B030D-6E8A-4147-A177-3AD203B41FA5}">
                      <a16:colId xmlns:a16="http://schemas.microsoft.com/office/drawing/2014/main" val="1797393266"/>
                    </a:ext>
                  </a:extLst>
                </a:gridCol>
              </a:tblGrid>
              <a:tr h="563276">
                <a:tc>
                  <a:txBody>
                    <a:bodyPr/>
                    <a:lstStyle/>
                    <a:p>
                      <a:pPr algn="ctr"/>
                      <a:endParaRPr lang="en-US" dirty="0"/>
                    </a:p>
                  </a:txBody>
                  <a:tcPr anchor="ctr"/>
                </a:tc>
                <a:tc>
                  <a:txBody>
                    <a:bodyPr/>
                    <a:lstStyle/>
                    <a:p>
                      <a:pPr algn="ctr"/>
                      <a:r>
                        <a:rPr lang="de-DE" dirty="0" smtClean="0"/>
                        <a:t>RGB Image</a:t>
                      </a:r>
                      <a:endParaRPr lang="en-US" dirty="0"/>
                    </a:p>
                  </a:txBody>
                  <a:tcPr anchor="ctr"/>
                </a:tc>
                <a:tc>
                  <a:txBody>
                    <a:bodyPr/>
                    <a:lstStyle/>
                    <a:p>
                      <a:pPr algn="ctr"/>
                      <a:r>
                        <a:rPr lang="de-DE" dirty="0" smtClean="0"/>
                        <a:t>Ground</a:t>
                      </a:r>
                      <a:r>
                        <a:rPr lang="de-DE" baseline="0" dirty="0" smtClean="0"/>
                        <a:t> Truth</a:t>
                      </a:r>
                    </a:p>
                  </a:txBody>
                  <a:tcPr anchor="ctr"/>
                </a:tc>
                <a:tc>
                  <a:txBody>
                    <a:bodyPr/>
                    <a:lstStyle/>
                    <a:p>
                      <a:pPr algn="ctr"/>
                      <a:r>
                        <a:rPr lang="de-DE" dirty="0" smtClean="0"/>
                        <a:t>Predict(no filtered)</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smtClean="0"/>
                        <a:t>Predict</a:t>
                      </a:r>
                      <a:r>
                        <a:rPr lang="de-DE" baseline="0" dirty="0" smtClean="0"/>
                        <a:t> </a:t>
                      </a:r>
                      <a:r>
                        <a:rPr lang="de-DE" dirty="0" smtClean="0"/>
                        <a:t>(filtered)</a:t>
                      </a:r>
                      <a:endParaRPr lang="en-US" dirty="0" smtClean="0"/>
                    </a:p>
                  </a:txBody>
                  <a:tcPr anchor="ctr"/>
                </a:tc>
                <a:extLst>
                  <a:ext uri="{0D108BD9-81ED-4DB2-BD59-A6C34878D82A}">
                    <a16:rowId xmlns:a16="http://schemas.microsoft.com/office/drawing/2014/main" val="1223798883"/>
                  </a:ext>
                </a:extLst>
              </a:tr>
              <a:tr h="1880353">
                <a:tc>
                  <a:txBody>
                    <a:bodyPr/>
                    <a:lstStyle/>
                    <a:p>
                      <a:pPr algn="ctr"/>
                      <a:r>
                        <a:rPr lang="de-DE" dirty="0" smtClean="0"/>
                        <a:t>Package</a:t>
                      </a:r>
                      <a:endParaRPr lang="en-US" dirty="0"/>
                    </a:p>
                  </a:txBody>
                  <a:tcPr anchor="ct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74017671"/>
                  </a:ext>
                </a:extLst>
              </a:tr>
              <a:tr h="1880353">
                <a:tc>
                  <a:txBody>
                    <a:bodyPr/>
                    <a:lstStyle/>
                    <a:p>
                      <a:pPr algn="ctr"/>
                      <a:r>
                        <a:rPr lang="de-DE" dirty="0" smtClean="0"/>
                        <a:t>Without</a:t>
                      </a:r>
                    </a:p>
                    <a:p>
                      <a:pPr algn="ctr"/>
                      <a:r>
                        <a:rPr lang="de-DE" dirty="0" smtClean="0"/>
                        <a:t>Package</a:t>
                      </a:r>
                      <a:endParaRPr lang="en-US" dirty="0"/>
                    </a:p>
                  </a:txBody>
                  <a:tcPr anchor="ct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72502128"/>
                  </a:ext>
                </a:extLst>
              </a:tr>
            </a:tbl>
          </a:graphicData>
        </a:graphic>
      </p:graphicFrame>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1655" t="21900" r="32213" b="23169"/>
          <a:stretch/>
        </p:blipFill>
        <p:spPr>
          <a:xfrm rot="16200000">
            <a:off x="4731967" y="1745544"/>
            <a:ext cx="1382405" cy="2101629"/>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2673" t="23307" r="32953" b="24740"/>
          <a:stretch/>
        </p:blipFill>
        <p:spPr>
          <a:xfrm rot="16200000">
            <a:off x="9735060" y="1769941"/>
            <a:ext cx="1340865" cy="2026535"/>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32331" t="22486" r="33001" b="23559"/>
          <a:stretch/>
        </p:blipFill>
        <p:spPr>
          <a:xfrm rot="16200000">
            <a:off x="7247422" y="1738220"/>
            <a:ext cx="1360203" cy="2116936"/>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32331" t="1244" r="32344" b="2848"/>
          <a:stretch/>
        </p:blipFill>
        <p:spPr>
          <a:xfrm rot="16200000">
            <a:off x="2244944" y="1731600"/>
            <a:ext cx="1382404" cy="2144758"/>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33154" t="24350" r="33154" b="25113"/>
          <a:stretch/>
        </p:blipFill>
        <p:spPr>
          <a:xfrm rot="16200000">
            <a:off x="4711414" y="3579051"/>
            <a:ext cx="1423513" cy="2101631"/>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l="33055" t="24427" r="33351" b="25183"/>
          <a:stretch/>
        </p:blipFill>
        <p:spPr>
          <a:xfrm rot="16200000">
            <a:off x="9717359" y="3592974"/>
            <a:ext cx="1376269" cy="2026537"/>
          </a:xfrm>
          <a:prstGeom prst="rect">
            <a:avLst/>
          </a:prstGeom>
        </p:spPr>
      </p:pic>
      <p:pic>
        <p:nvPicPr>
          <p:cNvPr id="11" name="Picture 10"/>
          <p:cNvPicPr>
            <a:picLocks noChangeAspect="1"/>
          </p:cNvPicPr>
          <p:nvPr/>
        </p:nvPicPr>
        <p:blipFill rotWithShape="1">
          <a:blip r:embed="rId8" cstate="print">
            <a:extLst>
              <a:ext uri="{28A0092B-C50C-407E-A947-70E740481C1C}">
                <a14:useLocalDpi xmlns:a14="http://schemas.microsoft.com/office/drawing/2010/main" val="0"/>
              </a:ext>
            </a:extLst>
          </a:blip>
          <a:srcRect l="32559" t="23645" r="33066" b="25573"/>
          <a:stretch/>
        </p:blipFill>
        <p:spPr>
          <a:xfrm rot="16200000">
            <a:off x="7208757" y="3578407"/>
            <a:ext cx="1423514" cy="2102918"/>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32645" t="4236" r="32658" b="4022"/>
          <a:stretch/>
        </p:blipFill>
        <p:spPr>
          <a:xfrm rot="16200000">
            <a:off x="2227414" y="3554462"/>
            <a:ext cx="1423513" cy="2150809"/>
          </a:xfrm>
          <a:prstGeom prst="rect">
            <a:avLst/>
          </a:prstGeom>
        </p:spPr>
      </p:pic>
    </p:spTree>
    <p:extLst>
      <p:ext uri="{BB962C8B-B14F-4D97-AF65-F5344CB8AC3E}">
        <p14:creationId xmlns:p14="http://schemas.microsoft.com/office/powerpoint/2010/main" val="910650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2300" y="334800"/>
            <a:ext cx="10944000" cy="579600"/>
          </a:xfrm>
        </p:spPr>
        <p:txBody>
          <a:bodyPr/>
          <a:lstStyle/>
          <a:p>
            <a:r>
              <a:rPr lang="de-DE" dirty="0"/>
              <a:t>Results – Part </a:t>
            </a:r>
            <a:r>
              <a:rPr lang="de-DE" dirty="0" smtClean="0"/>
              <a:t>PW1 (unseen &amp; Challenging </a:t>
            </a:r>
            <a:r>
              <a:rPr lang="de-DE" dirty="0"/>
              <a:t>object</a:t>
            </a:r>
            <a:r>
              <a:rPr lang="de-DE" dirty="0" smtClean="0"/>
              <a:t>)</a:t>
            </a:r>
            <a:br>
              <a:rPr lang="de-DE" dirty="0" smtClean="0"/>
            </a:br>
            <a:r>
              <a:rPr lang="de-DE" dirty="0" smtClean="0"/>
              <a:t/>
            </a:r>
            <a:br>
              <a:rPr lang="de-DE" dirty="0" smtClean="0"/>
            </a:br>
            <a:endParaRPr lang="de-DE" dirty="0"/>
          </a:p>
        </p:txBody>
      </p:sp>
      <p:sp>
        <p:nvSpPr>
          <p:cNvPr id="3" name="Inhaltsplatzhalter 2"/>
          <p:cNvSpPr>
            <a:spLocks noGrp="1"/>
          </p:cNvSpPr>
          <p:nvPr>
            <p:ph idx="1"/>
          </p:nvPr>
        </p:nvSpPr>
        <p:spPr>
          <a:xfrm>
            <a:off x="622300" y="914400"/>
            <a:ext cx="10944000" cy="5106988"/>
          </a:xfrm>
        </p:spPr>
        <p:txBody>
          <a:bodyPr/>
          <a:lstStyle/>
          <a:p>
            <a:r>
              <a:rPr lang="de-DE" dirty="0" smtClean="0"/>
              <a:t>With packaging</a:t>
            </a:r>
            <a:endParaRPr lang="de-DE" dirty="0"/>
          </a:p>
        </p:txBody>
      </p:sp>
      <p:graphicFrame>
        <p:nvGraphicFramePr>
          <p:cNvPr id="8" name="Table 7"/>
          <p:cNvGraphicFramePr>
            <a:graphicFrameLocks noGrp="1"/>
          </p:cNvGraphicFramePr>
          <p:nvPr>
            <p:extLst>
              <p:ext uri="{D42A27DB-BD31-4B8C-83A1-F6EECF244321}">
                <p14:modId xmlns:p14="http://schemas.microsoft.com/office/powerpoint/2010/main" val="3201179406"/>
              </p:ext>
            </p:extLst>
          </p:nvPr>
        </p:nvGraphicFramePr>
        <p:xfrm>
          <a:off x="622300" y="1291650"/>
          <a:ext cx="10944000" cy="4323982"/>
        </p:xfrm>
        <a:graphic>
          <a:graphicData uri="http://schemas.openxmlformats.org/drawingml/2006/table">
            <a:tbl>
              <a:tblPr firstRow="1" bandRow="1">
                <a:tableStyleId>{5C22544A-7EE6-4342-B048-85BDC9FD1C3A}</a:tableStyleId>
              </a:tblPr>
              <a:tblGrid>
                <a:gridCol w="1101997">
                  <a:extLst>
                    <a:ext uri="{9D8B030D-6E8A-4147-A177-3AD203B41FA5}">
                      <a16:colId xmlns:a16="http://schemas.microsoft.com/office/drawing/2014/main" val="2582570192"/>
                    </a:ext>
                  </a:extLst>
                </a:gridCol>
                <a:gridCol w="2429692">
                  <a:extLst>
                    <a:ext uri="{9D8B030D-6E8A-4147-A177-3AD203B41FA5}">
                      <a16:colId xmlns:a16="http://schemas.microsoft.com/office/drawing/2014/main" val="2625082183"/>
                    </a:ext>
                  </a:extLst>
                </a:gridCol>
                <a:gridCol w="2499360">
                  <a:extLst>
                    <a:ext uri="{9D8B030D-6E8A-4147-A177-3AD203B41FA5}">
                      <a16:colId xmlns:a16="http://schemas.microsoft.com/office/drawing/2014/main" val="3401531320"/>
                    </a:ext>
                  </a:extLst>
                </a:gridCol>
                <a:gridCol w="2551611">
                  <a:extLst>
                    <a:ext uri="{9D8B030D-6E8A-4147-A177-3AD203B41FA5}">
                      <a16:colId xmlns:a16="http://schemas.microsoft.com/office/drawing/2014/main" val="3530147558"/>
                    </a:ext>
                  </a:extLst>
                </a:gridCol>
                <a:gridCol w="2361340">
                  <a:extLst>
                    <a:ext uri="{9D8B030D-6E8A-4147-A177-3AD203B41FA5}">
                      <a16:colId xmlns:a16="http://schemas.microsoft.com/office/drawing/2014/main" val="1797393266"/>
                    </a:ext>
                  </a:extLst>
                </a:gridCol>
              </a:tblGrid>
              <a:tr h="563276">
                <a:tc>
                  <a:txBody>
                    <a:bodyPr/>
                    <a:lstStyle/>
                    <a:p>
                      <a:pPr algn="ctr"/>
                      <a:r>
                        <a:rPr lang="de-DE" dirty="0" smtClean="0"/>
                        <a:t>Level</a:t>
                      </a:r>
                      <a:endParaRPr lang="en-US" dirty="0"/>
                    </a:p>
                  </a:txBody>
                  <a:tcPr anchor="ctr"/>
                </a:tc>
                <a:tc>
                  <a:txBody>
                    <a:bodyPr/>
                    <a:lstStyle/>
                    <a:p>
                      <a:pPr algn="ctr"/>
                      <a:r>
                        <a:rPr lang="de-DE" dirty="0" smtClean="0"/>
                        <a:t>RGB Image</a:t>
                      </a:r>
                      <a:endParaRPr lang="en-US" dirty="0"/>
                    </a:p>
                  </a:txBody>
                  <a:tcPr anchor="ctr"/>
                </a:tc>
                <a:tc>
                  <a:txBody>
                    <a:bodyPr/>
                    <a:lstStyle/>
                    <a:p>
                      <a:pPr algn="ctr"/>
                      <a:r>
                        <a:rPr lang="de-DE" dirty="0" smtClean="0"/>
                        <a:t>Ground</a:t>
                      </a:r>
                      <a:r>
                        <a:rPr lang="de-DE" baseline="0" dirty="0" smtClean="0"/>
                        <a:t> Truth</a:t>
                      </a:r>
                    </a:p>
                  </a:txBody>
                  <a:tcPr anchor="ctr"/>
                </a:tc>
                <a:tc>
                  <a:txBody>
                    <a:bodyPr/>
                    <a:lstStyle/>
                    <a:p>
                      <a:pPr algn="ctr"/>
                      <a:r>
                        <a:rPr lang="de-DE" dirty="0" smtClean="0"/>
                        <a:t>Predict(no filtered)</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smtClean="0"/>
                        <a:t>Predict</a:t>
                      </a:r>
                      <a:r>
                        <a:rPr lang="de-DE" baseline="0" dirty="0" smtClean="0"/>
                        <a:t> </a:t>
                      </a:r>
                      <a:r>
                        <a:rPr lang="de-DE" dirty="0" smtClean="0"/>
                        <a:t>(filtered)</a:t>
                      </a:r>
                      <a:endParaRPr lang="en-US" dirty="0" smtClean="0"/>
                    </a:p>
                  </a:txBody>
                  <a:tcPr anchor="ctr"/>
                </a:tc>
                <a:extLst>
                  <a:ext uri="{0D108BD9-81ED-4DB2-BD59-A6C34878D82A}">
                    <a16:rowId xmlns:a16="http://schemas.microsoft.com/office/drawing/2014/main" val="1223798883"/>
                  </a:ext>
                </a:extLst>
              </a:tr>
              <a:tr h="1880353">
                <a:tc>
                  <a:txBody>
                    <a:bodyPr/>
                    <a:lstStyle/>
                    <a:p>
                      <a:pPr algn="ctr"/>
                      <a:r>
                        <a:rPr lang="de-DE" dirty="0" smtClean="0"/>
                        <a:t>simple</a:t>
                      </a:r>
                      <a:endParaRPr lang="en-US" dirty="0"/>
                    </a:p>
                  </a:txBody>
                  <a:tcPr anchor="ct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74017671"/>
                  </a:ext>
                </a:extLst>
              </a:tr>
              <a:tr h="1880353">
                <a:tc>
                  <a:txBody>
                    <a:bodyPr/>
                    <a:lstStyle/>
                    <a:p>
                      <a:pPr algn="ctr"/>
                      <a:r>
                        <a:rPr lang="de-DE" dirty="0" smtClean="0"/>
                        <a:t>middle</a:t>
                      </a:r>
                      <a:endParaRPr lang="en-US" dirty="0"/>
                    </a:p>
                  </a:txBody>
                  <a:tcPr anchor="ct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72502128"/>
                  </a:ext>
                </a:extLst>
              </a:tr>
            </a:tbl>
          </a:graphicData>
        </a:graphic>
      </p:graphicFrame>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32331" t="1395" r="32344" b="1181"/>
          <a:stretch/>
        </p:blipFill>
        <p:spPr>
          <a:xfrm rot="16200000">
            <a:off x="2257818" y="1746102"/>
            <a:ext cx="1351105" cy="2109897"/>
          </a:xfrm>
          <a:prstGeom prst="rect">
            <a:avLst/>
          </a:prstGeom>
        </p:spPr>
      </p:pic>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31851" t="23341" r="32966" b="23169"/>
          <a:stretch/>
        </p:blipFill>
        <p:spPr>
          <a:xfrm rot="16200000">
            <a:off x="7290937" y="1754168"/>
            <a:ext cx="1346105" cy="2098766"/>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2469" t="23902" r="33267" b="23536"/>
          <a:stretch/>
        </p:blipFill>
        <p:spPr>
          <a:xfrm rot="16200000">
            <a:off x="9713790" y="1766213"/>
            <a:ext cx="1345686" cy="2064258"/>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2003" t="22657" r="32840" b="23214"/>
          <a:stretch/>
        </p:blipFill>
        <p:spPr>
          <a:xfrm rot="16200000">
            <a:off x="4734197" y="1770399"/>
            <a:ext cx="1351104" cy="2061303"/>
          </a:xfrm>
          <a:prstGeom prst="rect">
            <a:avLst/>
          </a:prstGeom>
        </p:spPr>
      </p:pic>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32315" t="23561" r="33086" b="23983"/>
          <a:stretch/>
        </p:blipFill>
        <p:spPr>
          <a:xfrm rot="16200000">
            <a:off x="9725855" y="3610613"/>
            <a:ext cx="1345647" cy="2040170"/>
          </a:xfrm>
          <a:prstGeom prst="rect">
            <a:avLst/>
          </a:prstGeom>
        </p:spPr>
      </p:pic>
      <p:pic>
        <p:nvPicPr>
          <p:cNvPr id="20" name="Picture 19"/>
          <p:cNvPicPr>
            <a:picLocks noChangeAspect="1"/>
          </p:cNvPicPr>
          <p:nvPr/>
        </p:nvPicPr>
        <p:blipFill rotWithShape="1">
          <a:blip r:embed="rId7" cstate="print">
            <a:extLst>
              <a:ext uri="{28A0092B-C50C-407E-A947-70E740481C1C}">
                <a14:useLocalDpi xmlns:a14="http://schemas.microsoft.com/office/drawing/2010/main" val="0"/>
              </a:ext>
            </a:extLst>
          </a:blip>
          <a:srcRect l="31549" t="21634" r="32179" b="22563"/>
          <a:stretch/>
        </p:blipFill>
        <p:spPr>
          <a:xfrm rot="16200000">
            <a:off x="7285734" y="3575881"/>
            <a:ext cx="1356514" cy="2098768"/>
          </a:xfrm>
          <a:prstGeom prst="rect">
            <a:avLst/>
          </a:prstGeom>
        </p:spPr>
      </p:pic>
      <p:pic>
        <p:nvPicPr>
          <p:cNvPr id="21" name="Picture 20"/>
          <p:cNvPicPr>
            <a:picLocks noChangeAspect="1"/>
          </p:cNvPicPr>
          <p:nvPr/>
        </p:nvPicPr>
        <p:blipFill rotWithShape="1">
          <a:blip r:embed="rId8" cstate="print">
            <a:extLst>
              <a:ext uri="{28A0092B-C50C-407E-A947-70E740481C1C}">
                <a14:useLocalDpi xmlns:a14="http://schemas.microsoft.com/office/drawing/2010/main" val="0"/>
              </a:ext>
            </a:extLst>
          </a:blip>
          <a:srcRect l="32354" t="23016" r="32489" b="23970"/>
          <a:stretch/>
        </p:blipFill>
        <p:spPr>
          <a:xfrm rot="16200000">
            <a:off x="4726263" y="3589384"/>
            <a:ext cx="1366974" cy="2061305"/>
          </a:xfrm>
          <a:prstGeom prst="rect">
            <a:avLst/>
          </a:prstGeom>
        </p:spPr>
      </p:pic>
      <p:pic>
        <p:nvPicPr>
          <p:cNvPr id="22" name="Picture 21"/>
          <p:cNvPicPr>
            <a:picLocks noChangeAspect="1"/>
          </p:cNvPicPr>
          <p:nvPr/>
        </p:nvPicPr>
        <p:blipFill rotWithShape="1">
          <a:blip r:embed="rId9">
            <a:extLst>
              <a:ext uri="{28A0092B-C50C-407E-A947-70E740481C1C}">
                <a14:useLocalDpi xmlns:a14="http://schemas.microsoft.com/office/drawing/2010/main" val="0"/>
              </a:ext>
            </a:extLst>
          </a:blip>
          <a:srcRect l="32072" t="1092" r="32085" b="1332"/>
          <a:stretch/>
        </p:blipFill>
        <p:spPr>
          <a:xfrm rot="16200000">
            <a:off x="2255231" y="3570199"/>
            <a:ext cx="1356516" cy="2110136"/>
          </a:xfrm>
          <a:prstGeom prst="rect">
            <a:avLst/>
          </a:prstGeom>
        </p:spPr>
      </p:pic>
    </p:spTree>
    <p:extLst>
      <p:ext uri="{BB962C8B-B14F-4D97-AF65-F5344CB8AC3E}">
        <p14:creationId xmlns:p14="http://schemas.microsoft.com/office/powerpoint/2010/main" val="1384893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2300" y="334800"/>
            <a:ext cx="10944000" cy="579600"/>
          </a:xfrm>
        </p:spPr>
        <p:txBody>
          <a:bodyPr/>
          <a:lstStyle/>
          <a:p>
            <a:r>
              <a:rPr lang="de-DE" dirty="0" smtClean="0"/>
              <a:t>Theory of Mask RCNN</a:t>
            </a:r>
            <a:br>
              <a:rPr lang="de-DE" dirty="0" smtClean="0"/>
            </a:br>
            <a:endParaRPr lang="de-DE" dirty="0"/>
          </a:p>
        </p:txBody>
      </p:sp>
      <p:sp>
        <p:nvSpPr>
          <p:cNvPr id="5" name="Content Placeholder 4"/>
          <p:cNvSpPr>
            <a:spLocks noGrp="1"/>
          </p:cNvSpPr>
          <p:nvPr>
            <p:ph idx="1"/>
          </p:nvPr>
        </p:nvSpPr>
        <p:spPr>
          <a:xfrm>
            <a:off x="622300" y="801189"/>
            <a:ext cx="5186317" cy="5176656"/>
          </a:xfrm>
        </p:spPr>
        <p:txBody>
          <a:bodyPr/>
          <a:lstStyle/>
          <a:p>
            <a:r>
              <a:rPr lang="de-DE" dirty="0" smtClean="0"/>
              <a:t>Basically, we could seperate the Mask RCNN into the following parts:</a:t>
            </a:r>
          </a:p>
          <a:p>
            <a:pPr lvl="1"/>
            <a:r>
              <a:rPr lang="de-DE" dirty="0" smtClean="0"/>
              <a:t>Backbone: ResNet 35,</a:t>
            </a:r>
            <a:r>
              <a:rPr lang="de-DE" dirty="0"/>
              <a:t> ResNet</a:t>
            </a:r>
            <a:r>
              <a:rPr lang="de-DE" dirty="0" smtClean="0"/>
              <a:t> 50, </a:t>
            </a:r>
            <a:r>
              <a:rPr lang="de-DE" dirty="0"/>
              <a:t>ResNet </a:t>
            </a:r>
            <a:r>
              <a:rPr lang="de-DE" dirty="0" smtClean="0"/>
              <a:t>101</a:t>
            </a:r>
          </a:p>
          <a:p>
            <a:pPr lvl="1"/>
            <a:r>
              <a:rPr lang="de-DE" dirty="0" smtClean="0"/>
              <a:t>Feature Pyramid Network (FPN)</a:t>
            </a:r>
          </a:p>
          <a:p>
            <a:pPr lvl="1"/>
            <a:r>
              <a:rPr lang="de-DE" dirty="0" smtClean="0"/>
              <a:t>Region Proposal Network (RPN)</a:t>
            </a:r>
          </a:p>
          <a:p>
            <a:pPr lvl="1"/>
            <a:r>
              <a:rPr lang="de-DE" dirty="0" smtClean="0"/>
              <a:t>Region Of Interest (ROI)</a:t>
            </a:r>
          </a:p>
          <a:p>
            <a:pPr lvl="1"/>
            <a:r>
              <a:rPr lang="de-DE" dirty="0" smtClean="0"/>
              <a:t>Detection Layer</a:t>
            </a:r>
          </a:p>
          <a:p>
            <a:pPr lvl="2"/>
            <a:r>
              <a:rPr lang="de-DE" dirty="0" smtClean="0"/>
              <a:t>Class Prediciton</a:t>
            </a:r>
          </a:p>
          <a:p>
            <a:pPr lvl="2"/>
            <a:r>
              <a:rPr lang="de-DE" dirty="0" smtClean="0"/>
              <a:t>Bonding Box Prediction</a:t>
            </a:r>
          </a:p>
          <a:p>
            <a:pPr lvl="2"/>
            <a:r>
              <a:rPr lang="de-DE" dirty="0" smtClean="0"/>
              <a:t>Mask Prediction</a:t>
            </a:r>
            <a:endParaRPr lang="en-US" dirty="0"/>
          </a:p>
        </p:txBody>
      </p:sp>
      <p:grpSp>
        <p:nvGrpSpPr>
          <p:cNvPr id="24" name="Group 23"/>
          <p:cNvGrpSpPr/>
          <p:nvPr/>
        </p:nvGrpSpPr>
        <p:grpSpPr>
          <a:xfrm>
            <a:off x="5897020" y="410635"/>
            <a:ext cx="5669280" cy="5650539"/>
            <a:chOff x="5897020" y="280000"/>
            <a:chExt cx="5669280" cy="5650539"/>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3504" r="10710" b="3337"/>
            <a:stretch/>
          </p:blipFill>
          <p:spPr>
            <a:xfrm>
              <a:off x="5897020" y="507276"/>
              <a:ext cx="5669280" cy="5423262"/>
            </a:xfrm>
            <a:prstGeom prst="rect">
              <a:avLst/>
            </a:prstGeom>
          </p:spPr>
        </p:pic>
        <p:sp>
          <p:nvSpPr>
            <p:cNvPr id="8" name="Rounded Rectangle 7"/>
            <p:cNvSpPr/>
            <p:nvPr/>
          </p:nvSpPr>
          <p:spPr bwMode="auto">
            <a:xfrm>
              <a:off x="6984276" y="827316"/>
              <a:ext cx="2508068" cy="949234"/>
            </a:xfrm>
            <a:prstGeom prst="roundRect">
              <a:avLst/>
            </a:prstGeom>
            <a:noFill/>
            <a:ln w="28575" algn="ctr">
              <a:solidFill>
                <a:srgbClr val="0070C0"/>
              </a:solidFill>
              <a:prstDash val="solid"/>
              <a:miter lim="800000"/>
              <a:headEnd/>
              <a:tailEnd/>
            </a:ln>
            <a:effectLst/>
            <a:extLst/>
          </p:spPr>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spcAft>
                  <a:spcPts val="563"/>
                </a:spcAft>
                <a:buClr>
                  <a:schemeClr val="tx2"/>
                </a:buClr>
              </a:pPr>
              <a:endParaRPr lang="en-US" sz="1400" dirty="0"/>
            </a:p>
          </p:txBody>
        </p:sp>
        <p:sp>
          <p:nvSpPr>
            <p:cNvPr id="10" name="Rounded Rectangle 9"/>
            <p:cNvSpPr/>
            <p:nvPr/>
          </p:nvSpPr>
          <p:spPr bwMode="auto">
            <a:xfrm>
              <a:off x="6810104" y="714105"/>
              <a:ext cx="2830285" cy="2203268"/>
            </a:xfrm>
            <a:prstGeom prst="roundRect">
              <a:avLst/>
            </a:prstGeom>
            <a:noFill/>
            <a:ln w="28575" algn="ctr">
              <a:solidFill>
                <a:srgbClr val="002060"/>
              </a:solidFill>
              <a:prstDash val="solid"/>
              <a:miter lim="800000"/>
              <a:headEnd/>
              <a:tailEnd/>
            </a:ln>
            <a:effectLst/>
            <a:extLst/>
          </p:spPr>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spcAft>
                  <a:spcPts val="563"/>
                </a:spcAft>
                <a:buClr>
                  <a:schemeClr val="tx2"/>
                </a:buClr>
              </a:pPr>
              <a:endParaRPr lang="en-US" sz="1400" dirty="0"/>
            </a:p>
          </p:txBody>
        </p:sp>
        <p:sp>
          <p:nvSpPr>
            <p:cNvPr id="11" name="Rounded Rectangle 10"/>
            <p:cNvSpPr/>
            <p:nvPr/>
          </p:nvSpPr>
          <p:spPr bwMode="auto">
            <a:xfrm>
              <a:off x="9326880" y="2725785"/>
              <a:ext cx="1410790" cy="1173915"/>
            </a:xfrm>
            <a:prstGeom prst="roundRect">
              <a:avLst/>
            </a:prstGeom>
            <a:noFill/>
            <a:ln w="28575" algn="ctr">
              <a:solidFill>
                <a:schemeClr val="accent3"/>
              </a:solidFill>
              <a:prstDash val="solid"/>
              <a:miter lim="800000"/>
              <a:headEnd/>
              <a:tailEnd/>
            </a:ln>
            <a:effectLst/>
            <a:extLst/>
          </p:spPr>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spcAft>
                  <a:spcPts val="563"/>
                </a:spcAft>
                <a:buClr>
                  <a:schemeClr val="tx2"/>
                </a:buClr>
              </a:pPr>
              <a:endParaRPr lang="en-US" sz="1400" dirty="0"/>
            </a:p>
          </p:txBody>
        </p:sp>
        <p:sp>
          <p:nvSpPr>
            <p:cNvPr id="12" name="Rounded Rectangle 11"/>
            <p:cNvSpPr/>
            <p:nvPr/>
          </p:nvSpPr>
          <p:spPr bwMode="auto">
            <a:xfrm>
              <a:off x="9369552" y="3958047"/>
              <a:ext cx="1322832" cy="495639"/>
            </a:xfrm>
            <a:prstGeom prst="roundRect">
              <a:avLst/>
            </a:prstGeom>
            <a:noFill/>
            <a:ln w="28575" algn="ctr">
              <a:solidFill>
                <a:schemeClr val="accent4">
                  <a:lumMod val="75000"/>
                </a:schemeClr>
              </a:solidFill>
              <a:prstDash val="solid"/>
              <a:miter lim="800000"/>
              <a:headEnd/>
              <a:tailEnd/>
            </a:ln>
            <a:effectLst/>
            <a:extLst/>
          </p:spPr>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spcAft>
                  <a:spcPts val="563"/>
                </a:spcAft>
                <a:buClr>
                  <a:schemeClr val="tx2"/>
                </a:buClr>
              </a:pPr>
              <a:endParaRPr lang="en-US" sz="1400" dirty="0"/>
            </a:p>
          </p:txBody>
        </p:sp>
        <p:sp>
          <p:nvSpPr>
            <p:cNvPr id="13" name="Rounded Rectangle 12"/>
            <p:cNvSpPr/>
            <p:nvPr/>
          </p:nvSpPr>
          <p:spPr bwMode="auto">
            <a:xfrm>
              <a:off x="6662057" y="3779522"/>
              <a:ext cx="2769326" cy="2151017"/>
            </a:xfrm>
            <a:prstGeom prst="roundRect">
              <a:avLst/>
            </a:prstGeom>
            <a:noFill/>
            <a:ln w="28575" algn="ctr">
              <a:solidFill>
                <a:srgbClr val="00B0F0"/>
              </a:solidFill>
              <a:prstDash val="solid"/>
              <a:miter lim="800000"/>
              <a:headEnd/>
              <a:tailEnd/>
            </a:ln>
            <a:effectLst/>
            <a:extLst/>
          </p:spPr>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spcAft>
                  <a:spcPts val="563"/>
                </a:spcAft>
                <a:buClr>
                  <a:schemeClr val="tx2"/>
                </a:buClr>
              </a:pPr>
              <a:endParaRPr lang="en-US" sz="1400" dirty="0"/>
            </a:p>
          </p:txBody>
        </p:sp>
        <p:sp>
          <p:nvSpPr>
            <p:cNvPr id="14" name="TextBox 13"/>
            <p:cNvSpPr txBox="1"/>
            <p:nvPr/>
          </p:nvSpPr>
          <p:spPr>
            <a:xfrm>
              <a:off x="8651967" y="827316"/>
              <a:ext cx="914400" cy="261257"/>
            </a:xfrm>
            <a:prstGeom prst="rect">
              <a:avLst/>
            </a:prstGeom>
            <a:noFill/>
          </p:spPr>
          <p:txBody>
            <a:bodyPr wrap="none" lIns="0" tIns="0" rIns="0" bIns="0" rtlCol="0">
              <a:noAutofit/>
            </a:bodyPr>
            <a:lstStyle/>
            <a:p>
              <a:pPr>
                <a:spcAft>
                  <a:spcPts val="864"/>
                </a:spcAft>
                <a:buClr>
                  <a:srgbClr val="179C7D"/>
                </a:buClr>
              </a:pPr>
              <a:r>
                <a:rPr lang="de-DE" sz="1400" dirty="0" smtClean="0">
                  <a:solidFill>
                    <a:srgbClr val="0070C0"/>
                  </a:solidFill>
                </a:rPr>
                <a:t>Backbone</a:t>
              </a:r>
              <a:endParaRPr lang="en-US" sz="1400" dirty="0">
                <a:solidFill>
                  <a:srgbClr val="0070C0"/>
                </a:solidFill>
              </a:endParaRPr>
            </a:p>
          </p:txBody>
        </p:sp>
        <p:sp>
          <p:nvSpPr>
            <p:cNvPr id="15" name="TextBox 14"/>
            <p:cNvSpPr txBox="1"/>
            <p:nvPr/>
          </p:nvSpPr>
          <p:spPr>
            <a:xfrm>
              <a:off x="9257011" y="1888063"/>
              <a:ext cx="458719" cy="283736"/>
            </a:xfrm>
            <a:prstGeom prst="rect">
              <a:avLst/>
            </a:prstGeom>
            <a:noFill/>
          </p:spPr>
          <p:txBody>
            <a:bodyPr wrap="none" lIns="0" tIns="0" rIns="0" bIns="0" rtlCol="0">
              <a:noAutofit/>
            </a:bodyPr>
            <a:lstStyle/>
            <a:p>
              <a:pPr>
                <a:spcAft>
                  <a:spcPts val="864"/>
                </a:spcAft>
                <a:buClr>
                  <a:srgbClr val="179C7D"/>
                </a:buClr>
              </a:pPr>
              <a:r>
                <a:rPr lang="de-DE" sz="1600" dirty="0" smtClean="0">
                  <a:solidFill>
                    <a:srgbClr val="002060"/>
                  </a:solidFill>
                </a:rPr>
                <a:t>FPN</a:t>
              </a:r>
            </a:p>
          </p:txBody>
        </p:sp>
        <p:sp>
          <p:nvSpPr>
            <p:cNvPr id="16" name="TextBox 15"/>
            <p:cNvSpPr txBox="1"/>
            <p:nvPr/>
          </p:nvSpPr>
          <p:spPr>
            <a:xfrm>
              <a:off x="7628304" y="3144209"/>
              <a:ext cx="1156924" cy="259530"/>
            </a:xfrm>
            <a:prstGeom prst="rect">
              <a:avLst/>
            </a:prstGeom>
            <a:noFill/>
          </p:spPr>
          <p:txBody>
            <a:bodyPr wrap="none" lIns="0" tIns="0" rIns="0" bIns="0" rtlCol="0">
              <a:noAutofit/>
            </a:bodyPr>
            <a:lstStyle/>
            <a:p>
              <a:pPr>
                <a:spcAft>
                  <a:spcPts val="864"/>
                </a:spcAft>
                <a:buClr>
                  <a:srgbClr val="179C7D"/>
                </a:buClr>
              </a:pPr>
              <a:r>
                <a:rPr lang="de-DE" sz="1400" dirty="0" smtClean="0">
                  <a:solidFill>
                    <a:srgbClr val="FF0000"/>
                  </a:solidFill>
                </a:rPr>
                <a:t>Feature maps</a:t>
              </a:r>
            </a:p>
          </p:txBody>
        </p:sp>
        <p:sp>
          <p:nvSpPr>
            <p:cNvPr id="17" name="TextBox 16"/>
            <p:cNvSpPr txBox="1"/>
            <p:nvPr/>
          </p:nvSpPr>
          <p:spPr>
            <a:xfrm>
              <a:off x="10278091" y="2530748"/>
              <a:ext cx="394924" cy="186328"/>
            </a:xfrm>
            <a:prstGeom prst="rect">
              <a:avLst/>
            </a:prstGeom>
            <a:noFill/>
          </p:spPr>
          <p:txBody>
            <a:bodyPr wrap="none" lIns="0" tIns="0" rIns="0" bIns="0" rtlCol="0">
              <a:noAutofit/>
            </a:bodyPr>
            <a:lstStyle/>
            <a:p>
              <a:pPr>
                <a:spcAft>
                  <a:spcPts val="864"/>
                </a:spcAft>
                <a:buClr>
                  <a:srgbClr val="179C7D"/>
                </a:buClr>
              </a:pPr>
              <a:r>
                <a:rPr lang="de-DE" sz="1400" dirty="0" smtClean="0">
                  <a:solidFill>
                    <a:schemeClr val="accent3"/>
                  </a:solidFill>
                </a:rPr>
                <a:t>RPN </a:t>
              </a:r>
              <a:endParaRPr lang="en-US" sz="1400" dirty="0">
                <a:solidFill>
                  <a:schemeClr val="accent3"/>
                </a:solidFill>
              </a:endParaRPr>
            </a:p>
          </p:txBody>
        </p:sp>
        <p:sp>
          <p:nvSpPr>
            <p:cNvPr id="18" name="TextBox 17"/>
            <p:cNvSpPr txBox="1"/>
            <p:nvPr/>
          </p:nvSpPr>
          <p:spPr>
            <a:xfrm>
              <a:off x="10263488" y="4451552"/>
              <a:ext cx="375786" cy="279545"/>
            </a:xfrm>
            <a:prstGeom prst="rect">
              <a:avLst/>
            </a:prstGeom>
            <a:noFill/>
          </p:spPr>
          <p:txBody>
            <a:bodyPr wrap="none" lIns="0" tIns="0" rIns="0" bIns="0" rtlCol="0">
              <a:noAutofit/>
            </a:bodyPr>
            <a:lstStyle/>
            <a:p>
              <a:pPr>
                <a:spcAft>
                  <a:spcPts val="864"/>
                </a:spcAft>
                <a:buClr>
                  <a:srgbClr val="179C7D"/>
                </a:buClr>
              </a:pPr>
              <a:r>
                <a:rPr lang="de-DE" sz="1600" dirty="0" smtClean="0">
                  <a:solidFill>
                    <a:schemeClr val="accent4">
                      <a:lumMod val="75000"/>
                    </a:schemeClr>
                  </a:solidFill>
                </a:rPr>
                <a:t>ROI</a:t>
              </a:r>
              <a:endParaRPr lang="en-US" sz="1600" dirty="0">
                <a:solidFill>
                  <a:schemeClr val="accent4">
                    <a:lumMod val="75000"/>
                  </a:schemeClr>
                </a:solidFill>
              </a:endParaRPr>
            </a:p>
          </p:txBody>
        </p:sp>
        <p:sp>
          <p:nvSpPr>
            <p:cNvPr id="19" name="TextBox 18"/>
            <p:cNvSpPr txBox="1"/>
            <p:nvPr/>
          </p:nvSpPr>
          <p:spPr>
            <a:xfrm>
              <a:off x="6731729" y="3557518"/>
              <a:ext cx="1309324" cy="217218"/>
            </a:xfrm>
            <a:prstGeom prst="rect">
              <a:avLst/>
            </a:prstGeom>
            <a:noFill/>
          </p:spPr>
          <p:txBody>
            <a:bodyPr wrap="none" lIns="0" tIns="0" rIns="0" bIns="0" rtlCol="0">
              <a:noAutofit/>
            </a:bodyPr>
            <a:lstStyle/>
            <a:p>
              <a:pPr>
                <a:spcAft>
                  <a:spcPts val="864"/>
                </a:spcAft>
                <a:buClr>
                  <a:srgbClr val="179C7D"/>
                </a:buClr>
              </a:pPr>
              <a:r>
                <a:rPr lang="de-DE" sz="1400" dirty="0" smtClean="0">
                  <a:solidFill>
                    <a:srgbClr val="00B0F0"/>
                  </a:solidFill>
                </a:rPr>
                <a:t>Detection Layer</a:t>
              </a:r>
              <a:endParaRPr lang="en-US" sz="1400" dirty="0">
                <a:solidFill>
                  <a:srgbClr val="00B0F0"/>
                </a:solidFill>
              </a:endParaRPr>
            </a:p>
          </p:txBody>
        </p:sp>
        <p:sp>
          <p:nvSpPr>
            <p:cNvPr id="21" name="TextBox 20"/>
            <p:cNvSpPr txBox="1"/>
            <p:nvPr/>
          </p:nvSpPr>
          <p:spPr>
            <a:xfrm>
              <a:off x="7628304" y="3789094"/>
              <a:ext cx="1156924" cy="259530"/>
            </a:xfrm>
            <a:prstGeom prst="rect">
              <a:avLst/>
            </a:prstGeom>
            <a:noFill/>
          </p:spPr>
          <p:txBody>
            <a:bodyPr wrap="none" lIns="0" tIns="0" rIns="0" bIns="0" rtlCol="0">
              <a:noAutofit/>
            </a:bodyPr>
            <a:lstStyle/>
            <a:p>
              <a:pPr>
                <a:spcAft>
                  <a:spcPts val="864"/>
                </a:spcAft>
                <a:buClr>
                  <a:srgbClr val="179C7D"/>
                </a:buClr>
              </a:pPr>
              <a:r>
                <a:rPr lang="de-DE" sz="1400" dirty="0" smtClean="0">
                  <a:solidFill>
                    <a:srgbClr val="FF0000"/>
                  </a:solidFill>
                </a:rPr>
                <a:t>Feature maps</a:t>
              </a:r>
            </a:p>
          </p:txBody>
        </p:sp>
        <p:sp>
          <p:nvSpPr>
            <p:cNvPr id="23" name="TextBox 22"/>
            <p:cNvSpPr txBox="1"/>
            <p:nvPr/>
          </p:nvSpPr>
          <p:spPr>
            <a:xfrm>
              <a:off x="6810104" y="280000"/>
              <a:ext cx="3379330" cy="274323"/>
            </a:xfrm>
            <a:prstGeom prst="rect">
              <a:avLst/>
            </a:prstGeom>
            <a:noFill/>
          </p:spPr>
          <p:txBody>
            <a:bodyPr wrap="none" lIns="0" tIns="0" rIns="0" bIns="0" rtlCol="0">
              <a:noAutofit/>
            </a:bodyPr>
            <a:lstStyle/>
            <a:p>
              <a:pPr>
                <a:spcAft>
                  <a:spcPts val="864"/>
                </a:spcAft>
                <a:buClr>
                  <a:srgbClr val="179C7D"/>
                </a:buClr>
              </a:pPr>
              <a:r>
                <a:rPr lang="de-DE" sz="1600" dirty="0" smtClean="0"/>
                <a:t>Overall </a:t>
              </a:r>
              <a:r>
                <a:rPr lang="de-DE" sz="1600" dirty="0"/>
                <a:t>architecture of Mask RCNN</a:t>
              </a:r>
              <a:endParaRPr lang="en-US" sz="1600" dirty="0"/>
            </a:p>
          </p:txBody>
        </p:sp>
      </p:grpSp>
    </p:spTree>
    <p:extLst>
      <p:ext uri="{BB962C8B-B14F-4D97-AF65-F5344CB8AC3E}">
        <p14:creationId xmlns:p14="http://schemas.microsoft.com/office/powerpoint/2010/main" val="4121164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2300" y="334800"/>
            <a:ext cx="10944000" cy="579600"/>
          </a:xfrm>
        </p:spPr>
        <p:txBody>
          <a:bodyPr/>
          <a:lstStyle/>
          <a:p>
            <a:r>
              <a:rPr lang="de-DE" dirty="0" smtClean="0"/>
              <a:t>Theory of Mask RCNN</a:t>
            </a:r>
            <a:br>
              <a:rPr lang="de-DE" dirty="0" smtClean="0"/>
            </a:br>
            <a:endParaRPr lang="de-DE" dirty="0"/>
          </a:p>
        </p:txBody>
      </p:sp>
      <p:sp>
        <p:nvSpPr>
          <p:cNvPr id="5" name="Content Placeholder 4"/>
          <p:cNvSpPr>
            <a:spLocks noGrp="1"/>
          </p:cNvSpPr>
          <p:nvPr>
            <p:ph idx="1"/>
          </p:nvPr>
        </p:nvSpPr>
        <p:spPr>
          <a:xfrm>
            <a:off x="622300" y="801189"/>
            <a:ext cx="5186317" cy="5373188"/>
          </a:xfrm>
        </p:spPr>
        <p:txBody>
          <a:bodyPr/>
          <a:lstStyle/>
          <a:p>
            <a:r>
              <a:rPr lang="de-DE" dirty="0" smtClean="0"/>
              <a:t>The overall steps of training process:</a:t>
            </a:r>
          </a:p>
          <a:p>
            <a:pPr lvl="1"/>
            <a:r>
              <a:rPr lang="de-DE" dirty="0" smtClean="0"/>
              <a:t>Extract features through backbone and FPN</a:t>
            </a:r>
          </a:p>
          <a:p>
            <a:pPr lvl="1"/>
            <a:r>
              <a:rPr lang="de-DE" dirty="0" smtClean="0"/>
              <a:t>Generate anchors and make binary as well as </a:t>
            </a:r>
            <a:r>
              <a:rPr lang="de-DE" dirty="0"/>
              <a:t>bonding box </a:t>
            </a:r>
            <a:r>
              <a:rPr lang="de-DE" dirty="0" smtClean="0"/>
              <a:t>predictions in RPN</a:t>
            </a:r>
          </a:p>
          <a:p>
            <a:pPr lvl="1"/>
            <a:r>
              <a:rPr lang="de-DE" dirty="0" smtClean="0"/>
              <a:t>Filter the predictions and generate final proposals in ROI</a:t>
            </a:r>
          </a:p>
          <a:p>
            <a:pPr lvl="1"/>
            <a:r>
              <a:rPr lang="de-DE" dirty="0" smtClean="0"/>
              <a:t>Combine the proposals and feature maps</a:t>
            </a:r>
          </a:p>
          <a:p>
            <a:pPr lvl="1"/>
            <a:r>
              <a:rPr lang="de-DE" dirty="0" smtClean="0"/>
              <a:t>Run through detection layer to make class, bonding box, mask predictions</a:t>
            </a:r>
          </a:p>
          <a:p>
            <a:pPr lvl="1"/>
            <a:endParaRPr lang="de-DE" dirty="0" smtClean="0"/>
          </a:p>
          <a:p>
            <a:pPr marL="360362" lvl="1" indent="0">
              <a:buNone/>
            </a:pPr>
            <a:endParaRPr lang="de-DE" dirty="0"/>
          </a:p>
          <a:p>
            <a:r>
              <a:rPr lang="de-DE" dirty="0">
                <a:hlinkClick r:id="rId2"/>
              </a:rPr>
              <a:t>https://</a:t>
            </a:r>
            <a:r>
              <a:rPr lang="de-DE" dirty="0" smtClean="0">
                <a:hlinkClick r:id="rId2"/>
              </a:rPr>
              <a:t>engineering.matterport.com/splash-of-color-instance-segmentation-with-mask-r-cnn-and-tensorflow-7c761e238b46</a:t>
            </a:r>
            <a:endParaRPr lang="de-DE" dirty="0" smtClean="0"/>
          </a:p>
          <a:p>
            <a:r>
              <a:rPr lang="de-DE" dirty="0">
                <a:hlinkClick r:id="rId3"/>
              </a:rPr>
              <a:t>https://</a:t>
            </a:r>
            <a:r>
              <a:rPr lang="de-DE" dirty="0" smtClean="0">
                <a:hlinkClick r:id="rId3"/>
              </a:rPr>
              <a:t>alittlepain833.medium.com/simple-understanding-of-mask-rcnn-134b5b330e95</a:t>
            </a:r>
            <a:endParaRPr lang="de-DE" dirty="0" smtClean="0"/>
          </a:p>
          <a:p>
            <a:r>
              <a:rPr lang="de-DE" dirty="0">
                <a:hlinkClick r:id="rId4"/>
              </a:rPr>
              <a:t>https://</a:t>
            </a:r>
            <a:r>
              <a:rPr lang="de-DE" dirty="0" smtClean="0">
                <a:hlinkClick r:id="rId4"/>
              </a:rPr>
              <a:t>zhuanlan.zhihu.com/p/349584827</a:t>
            </a:r>
            <a:endParaRPr lang="de-DE" dirty="0" smtClean="0"/>
          </a:p>
          <a:p>
            <a:endParaRPr lang="en-US" dirty="0"/>
          </a:p>
        </p:txBody>
      </p:sp>
      <p:grpSp>
        <p:nvGrpSpPr>
          <p:cNvPr id="24" name="Group 23"/>
          <p:cNvGrpSpPr/>
          <p:nvPr/>
        </p:nvGrpSpPr>
        <p:grpSpPr>
          <a:xfrm>
            <a:off x="5897020" y="410635"/>
            <a:ext cx="5669280" cy="5650539"/>
            <a:chOff x="5897020" y="280000"/>
            <a:chExt cx="5669280" cy="5650539"/>
          </a:xfrm>
        </p:grpSpPr>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3504" r="10710" b="3337"/>
            <a:stretch/>
          </p:blipFill>
          <p:spPr>
            <a:xfrm>
              <a:off x="5897020" y="507276"/>
              <a:ext cx="5669280" cy="5423262"/>
            </a:xfrm>
            <a:prstGeom prst="rect">
              <a:avLst/>
            </a:prstGeom>
          </p:spPr>
        </p:pic>
        <p:sp>
          <p:nvSpPr>
            <p:cNvPr id="8" name="Rounded Rectangle 7"/>
            <p:cNvSpPr/>
            <p:nvPr/>
          </p:nvSpPr>
          <p:spPr bwMode="auto">
            <a:xfrm>
              <a:off x="6984276" y="827316"/>
              <a:ext cx="2508068" cy="949234"/>
            </a:xfrm>
            <a:prstGeom prst="roundRect">
              <a:avLst/>
            </a:prstGeom>
            <a:noFill/>
            <a:ln w="28575" algn="ctr">
              <a:solidFill>
                <a:srgbClr val="0070C0"/>
              </a:solidFill>
              <a:prstDash val="solid"/>
              <a:miter lim="800000"/>
              <a:headEnd/>
              <a:tailEnd/>
            </a:ln>
            <a:effectLst/>
            <a:extLst/>
          </p:spPr>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spcAft>
                  <a:spcPts val="563"/>
                </a:spcAft>
                <a:buClr>
                  <a:schemeClr val="tx2"/>
                </a:buClr>
              </a:pPr>
              <a:endParaRPr lang="en-US" sz="1400" dirty="0"/>
            </a:p>
          </p:txBody>
        </p:sp>
        <p:sp>
          <p:nvSpPr>
            <p:cNvPr id="10" name="Rounded Rectangle 9"/>
            <p:cNvSpPr/>
            <p:nvPr/>
          </p:nvSpPr>
          <p:spPr bwMode="auto">
            <a:xfrm>
              <a:off x="6810104" y="714105"/>
              <a:ext cx="2830285" cy="2203268"/>
            </a:xfrm>
            <a:prstGeom prst="roundRect">
              <a:avLst/>
            </a:prstGeom>
            <a:noFill/>
            <a:ln w="28575" algn="ctr">
              <a:solidFill>
                <a:srgbClr val="002060"/>
              </a:solidFill>
              <a:prstDash val="solid"/>
              <a:miter lim="800000"/>
              <a:headEnd/>
              <a:tailEnd/>
            </a:ln>
            <a:effectLst/>
            <a:extLst/>
          </p:spPr>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spcAft>
                  <a:spcPts val="563"/>
                </a:spcAft>
                <a:buClr>
                  <a:schemeClr val="tx2"/>
                </a:buClr>
              </a:pPr>
              <a:endParaRPr lang="en-US" sz="1400" dirty="0"/>
            </a:p>
          </p:txBody>
        </p:sp>
        <p:sp>
          <p:nvSpPr>
            <p:cNvPr id="11" name="Rounded Rectangle 10"/>
            <p:cNvSpPr/>
            <p:nvPr/>
          </p:nvSpPr>
          <p:spPr bwMode="auto">
            <a:xfrm>
              <a:off x="9326880" y="2725785"/>
              <a:ext cx="1410790" cy="1173915"/>
            </a:xfrm>
            <a:prstGeom prst="roundRect">
              <a:avLst/>
            </a:prstGeom>
            <a:noFill/>
            <a:ln w="28575" algn="ctr">
              <a:solidFill>
                <a:schemeClr val="accent3"/>
              </a:solidFill>
              <a:prstDash val="solid"/>
              <a:miter lim="800000"/>
              <a:headEnd/>
              <a:tailEnd/>
            </a:ln>
            <a:effectLst/>
            <a:extLst/>
          </p:spPr>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spcAft>
                  <a:spcPts val="563"/>
                </a:spcAft>
                <a:buClr>
                  <a:schemeClr val="tx2"/>
                </a:buClr>
              </a:pPr>
              <a:endParaRPr lang="en-US" sz="1400" dirty="0"/>
            </a:p>
          </p:txBody>
        </p:sp>
        <p:sp>
          <p:nvSpPr>
            <p:cNvPr id="12" name="Rounded Rectangle 11"/>
            <p:cNvSpPr/>
            <p:nvPr/>
          </p:nvSpPr>
          <p:spPr bwMode="auto">
            <a:xfrm>
              <a:off x="9369552" y="3958047"/>
              <a:ext cx="1322832" cy="495639"/>
            </a:xfrm>
            <a:prstGeom prst="roundRect">
              <a:avLst/>
            </a:prstGeom>
            <a:noFill/>
            <a:ln w="28575" algn="ctr">
              <a:solidFill>
                <a:schemeClr val="accent4">
                  <a:lumMod val="75000"/>
                </a:schemeClr>
              </a:solidFill>
              <a:prstDash val="solid"/>
              <a:miter lim="800000"/>
              <a:headEnd/>
              <a:tailEnd/>
            </a:ln>
            <a:effectLst/>
            <a:extLst/>
          </p:spPr>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spcAft>
                  <a:spcPts val="563"/>
                </a:spcAft>
                <a:buClr>
                  <a:schemeClr val="tx2"/>
                </a:buClr>
              </a:pPr>
              <a:endParaRPr lang="en-US" sz="1400" dirty="0"/>
            </a:p>
          </p:txBody>
        </p:sp>
        <p:sp>
          <p:nvSpPr>
            <p:cNvPr id="13" name="Rounded Rectangle 12"/>
            <p:cNvSpPr/>
            <p:nvPr/>
          </p:nvSpPr>
          <p:spPr bwMode="auto">
            <a:xfrm>
              <a:off x="6662057" y="3779522"/>
              <a:ext cx="2769326" cy="2151017"/>
            </a:xfrm>
            <a:prstGeom prst="roundRect">
              <a:avLst/>
            </a:prstGeom>
            <a:noFill/>
            <a:ln w="28575" algn="ctr">
              <a:solidFill>
                <a:srgbClr val="00B0F0"/>
              </a:solidFill>
              <a:prstDash val="solid"/>
              <a:miter lim="800000"/>
              <a:headEnd/>
              <a:tailEnd/>
            </a:ln>
            <a:effectLst/>
            <a:extLst/>
          </p:spPr>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spcAft>
                  <a:spcPts val="563"/>
                </a:spcAft>
                <a:buClr>
                  <a:schemeClr val="tx2"/>
                </a:buClr>
              </a:pPr>
              <a:endParaRPr lang="en-US" sz="1400" dirty="0"/>
            </a:p>
          </p:txBody>
        </p:sp>
        <p:sp>
          <p:nvSpPr>
            <p:cNvPr id="14" name="TextBox 13"/>
            <p:cNvSpPr txBox="1"/>
            <p:nvPr/>
          </p:nvSpPr>
          <p:spPr>
            <a:xfrm>
              <a:off x="8651967" y="827316"/>
              <a:ext cx="914400" cy="261257"/>
            </a:xfrm>
            <a:prstGeom prst="rect">
              <a:avLst/>
            </a:prstGeom>
            <a:noFill/>
          </p:spPr>
          <p:txBody>
            <a:bodyPr wrap="none" lIns="0" tIns="0" rIns="0" bIns="0" rtlCol="0">
              <a:noAutofit/>
            </a:bodyPr>
            <a:lstStyle/>
            <a:p>
              <a:pPr>
                <a:spcAft>
                  <a:spcPts val="864"/>
                </a:spcAft>
                <a:buClr>
                  <a:srgbClr val="179C7D"/>
                </a:buClr>
              </a:pPr>
              <a:r>
                <a:rPr lang="de-DE" sz="1400" dirty="0" smtClean="0">
                  <a:solidFill>
                    <a:srgbClr val="0070C0"/>
                  </a:solidFill>
                </a:rPr>
                <a:t>Backbone</a:t>
              </a:r>
              <a:endParaRPr lang="en-US" sz="1400" dirty="0">
                <a:solidFill>
                  <a:srgbClr val="0070C0"/>
                </a:solidFill>
              </a:endParaRPr>
            </a:p>
          </p:txBody>
        </p:sp>
        <p:sp>
          <p:nvSpPr>
            <p:cNvPr id="15" name="TextBox 14"/>
            <p:cNvSpPr txBox="1"/>
            <p:nvPr/>
          </p:nvSpPr>
          <p:spPr>
            <a:xfrm>
              <a:off x="9257011" y="1888063"/>
              <a:ext cx="458719" cy="283736"/>
            </a:xfrm>
            <a:prstGeom prst="rect">
              <a:avLst/>
            </a:prstGeom>
            <a:noFill/>
          </p:spPr>
          <p:txBody>
            <a:bodyPr wrap="none" lIns="0" tIns="0" rIns="0" bIns="0" rtlCol="0">
              <a:noAutofit/>
            </a:bodyPr>
            <a:lstStyle/>
            <a:p>
              <a:pPr>
                <a:spcAft>
                  <a:spcPts val="864"/>
                </a:spcAft>
                <a:buClr>
                  <a:srgbClr val="179C7D"/>
                </a:buClr>
              </a:pPr>
              <a:r>
                <a:rPr lang="de-DE" sz="1600" dirty="0" smtClean="0">
                  <a:solidFill>
                    <a:srgbClr val="002060"/>
                  </a:solidFill>
                </a:rPr>
                <a:t>FPN</a:t>
              </a:r>
            </a:p>
          </p:txBody>
        </p:sp>
        <p:sp>
          <p:nvSpPr>
            <p:cNvPr id="16" name="TextBox 15"/>
            <p:cNvSpPr txBox="1"/>
            <p:nvPr/>
          </p:nvSpPr>
          <p:spPr>
            <a:xfrm>
              <a:off x="7628304" y="3144209"/>
              <a:ext cx="1156924" cy="259530"/>
            </a:xfrm>
            <a:prstGeom prst="rect">
              <a:avLst/>
            </a:prstGeom>
            <a:noFill/>
          </p:spPr>
          <p:txBody>
            <a:bodyPr wrap="none" lIns="0" tIns="0" rIns="0" bIns="0" rtlCol="0">
              <a:noAutofit/>
            </a:bodyPr>
            <a:lstStyle/>
            <a:p>
              <a:pPr>
                <a:spcAft>
                  <a:spcPts val="864"/>
                </a:spcAft>
                <a:buClr>
                  <a:srgbClr val="179C7D"/>
                </a:buClr>
              </a:pPr>
              <a:r>
                <a:rPr lang="de-DE" sz="1400" dirty="0" smtClean="0">
                  <a:solidFill>
                    <a:srgbClr val="FF0000"/>
                  </a:solidFill>
                </a:rPr>
                <a:t>Feature maps</a:t>
              </a:r>
            </a:p>
          </p:txBody>
        </p:sp>
        <p:sp>
          <p:nvSpPr>
            <p:cNvPr id="17" name="TextBox 16"/>
            <p:cNvSpPr txBox="1"/>
            <p:nvPr/>
          </p:nvSpPr>
          <p:spPr>
            <a:xfrm>
              <a:off x="10278091" y="2530748"/>
              <a:ext cx="394924" cy="186328"/>
            </a:xfrm>
            <a:prstGeom prst="rect">
              <a:avLst/>
            </a:prstGeom>
            <a:noFill/>
          </p:spPr>
          <p:txBody>
            <a:bodyPr wrap="none" lIns="0" tIns="0" rIns="0" bIns="0" rtlCol="0">
              <a:noAutofit/>
            </a:bodyPr>
            <a:lstStyle/>
            <a:p>
              <a:pPr>
                <a:spcAft>
                  <a:spcPts val="864"/>
                </a:spcAft>
                <a:buClr>
                  <a:srgbClr val="179C7D"/>
                </a:buClr>
              </a:pPr>
              <a:r>
                <a:rPr lang="de-DE" sz="1400" dirty="0" smtClean="0">
                  <a:solidFill>
                    <a:schemeClr val="accent3"/>
                  </a:solidFill>
                </a:rPr>
                <a:t>RPN </a:t>
              </a:r>
              <a:endParaRPr lang="en-US" sz="1400" dirty="0">
                <a:solidFill>
                  <a:schemeClr val="accent3"/>
                </a:solidFill>
              </a:endParaRPr>
            </a:p>
          </p:txBody>
        </p:sp>
        <p:sp>
          <p:nvSpPr>
            <p:cNvPr id="18" name="TextBox 17"/>
            <p:cNvSpPr txBox="1"/>
            <p:nvPr/>
          </p:nvSpPr>
          <p:spPr>
            <a:xfrm>
              <a:off x="10263488" y="4451552"/>
              <a:ext cx="375786" cy="279545"/>
            </a:xfrm>
            <a:prstGeom prst="rect">
              <a:avLst/>
            </a:prstGeom>
            <a:noFill/>
          </p:spPr>
          <p:txBody>
            <a:bodyPr wrap="none" lIns="0" tIns="0" rIns="0" bIns="0" rtlCol="0">
              <a:noAutofit/>
            </a:bodyPr>
            <a:lstStyle/>
            <a:p>
              <a:pPr>
                <a:spcAft>
                  <a:spcPts val="864"/>
                </a:spcAft>
                <a:buClr>
                  <a:srgbClr val="179C7D"/>
                </a:buClr>
              </a:pPr>
              <a:r>
                <a:rPr lang="de-DE" sz="1600" dirty="0" smtClean="0">
                  <a:solidFill>
                    <a:schemeClr val="accent4">
                      <a:lumMod val="75000"/>
                    </a:schemeClr>
                  </a:solidFill>
                </a:rPr>
                <a:t>ROI</a:t>
              </a:r>
              <a:endParaRPr lang="en-US" sz="1600" dirty="0">
                <a:solidFill>
                  <a:schemeClr val="accent4">
                    <a:lumMod val="75000"/>
                  </a:schemeClr>
                </a:solidFill>
              </a:endParaRPr>
            </a:p>
          </p:txBody>
        </p:sp>
        <p:sp>
          <p:nvSpPr>
            <p:cNvPr id="19" name="TextBox 18"/>
            <p:cNvSpPr txBox="1"/>
            <p:nvPr/>
          </p:nvSpPr>
          <p:spPr>
            <a:xfrm>
              <a:off x="6731729" y="3557518"/>
              <a:ext cx="1309324" cy="217218"/>
            </a:xfrm>
            <a:prstGeom prst="rect">
              <a:avLst/>
            </a:prstGeom>
            <a:noFill/>
          </p:spPr>
          <p:txBody>
            <a:bodyPr wrap="none" lIns="0" tIns="0" rIns="0" bIns="0" rtlCol="0">
              <a:noAutofit/>
            </a:bodyPr>
            <a:lstStyle/>
            <a:p>
              <a:pPr>
                <a:spcAft>
                  <a:spcPts val="864"/>
                </a:spcAft>
                <a:buClr>
                  <a:srgbClr val="179C7D"/>
                </a:buClr>
              </a:pPr>
              <a:r>
                <a:rPr lang="de-DE" sz="1400" dirty="0" smtClean="0">
                  <a:solidFill>
                    <a:srgbClr val="00B0F0"/>
                  </a:solidFill>
                </a:rPr>
                <a:t>Detection Layer</a:t>
              </a:r>
              <a:endParaRPr lang="en-US" sz="1400" dirty="0">
                <a:solidFill>
                  <a:srgbClr val="00B0F0"/>
                </a:solidFill>
              </a:endParaRPr>
            </a:p>
          </p:txBody>
        </p:sp>
        <p:sp>
          <p:nvSpPr>
            <p:cNvPr id="21" name="TextBox 20"/>
            <p:cNvSpPr txBox="1"/>
            <p:nvPr/>
          </p:nvSpPr>
          <p:spPr>
            <a:xfrm>
              <a:off x="7628304" y="3789094"/>
              <a:ext cx="1156924" cy="259530"/>
            </a:xfrm>
            <a:prstGeom prst="rect">
              <a:avLst/>
            </a:prstGeom>
            <a:noFill/>
          </p:spPr>
          <p:txBody>
            <a:bodyPr wrap="none" lIns="0" tIns="0" rIns="0" bIns="0" rtlCol="0">
              <a:noAutofit/>
            </a:bodyPr>
            <a:lstStyle/>
            <a:p>
              <a:pPr>
                <a:spcAft>
                  <a:spcPts val="864"/>
                </a:spcAft>
                <a:buClr>
                  <a:srgbClr val="179C7D"/>
                </a:buClr>
              </a:pPr>
              <a:r>
                <a:rPr lang="de-DE" sz="1400" dirty="0" smtClean="0">
                  <a:solidFill>
                    <a:srgbClr val="FF0000"/>
                  </a:solidFill>
                </a:rPr>
                <a:t>Feature maps</a:t>
              </a:r>
            </a:p>
          </p:txBody>
        </p:sp>
        <p:sp>
          <p:nvSpPr>
            <p:cNvPr id="23" name="TextBox 22"/>
            <p:cNvSpPr txBox="1"/>
            <p:nvPr/>
          </p:nvSpPr>
          <p:spPr>
            <a:xfrm>
              <a:off x="6810104" y="280000"/>
              <a:ext cx="3379330" cy="274323"/>
            </a:xfrm>
            <a:prstGeom prst="rect">
              <a:avLst/>
            </a:prstGeom>
            <a:noFill/>
          </p:spPr>
          <p:txBody>
            <a:bodyPr wrap="none" lIns="0" tIns="0" rIns="0" bIns="0" rtlCol="0">
              <a:noAutofit/>
            </a:bodyPr>
            <a:lstStyle/>
            <a:p>
              <a:pPr>
                <a:spcAft>
                  <a:spcPts val="864"/>
                </a:spcAft>
                <a:buClr>
                  <a:srgbClr val="179C7D"/>
                </a:buClr>
              </a:pPr>
              <a:r>
                <a:rPr lang="de-DE" sz="1600" dirty="0" smtClean="0"/>
                <a:t>Overall </a:t>
              </a:r>
              <a:r>
                <a:rPr lang="de-DE" sz="1600" dirty="0"/>
                <a:t>architecture of Mask RCNN</a:t>
              </a:r>
              <a:endParaRPr lang="en-US" sz="1600" dirty="0"/>
            </a:p>
          </p:txBody>
        </p:sp>
      </p:grpSp>
    </p:spTree>
    <p:extLst>
      <p:ext uri="{BB962C8B-B14F-4D97-AF65-F5344CB8AC3E}">
        <p14:creationId xmlns:p14="http://schemas.microsoft.com/office/powerpoint/2010/main" val="2547408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2300" y="334800"/>
            <a:ext cx="10944000" cy="579600"/>
          </a:xfrm>
        </p:spPr>
        <p:txBody>
          <a:bodyPr/>
          <a:lstStyle/>
          <a:p>
            <a:r>
              <a:rPr lang="de-DE" dirty="0" smtClean="0"/>
              <a:t>Theory of Mask RCNN – Backbone </a:t>
            </a:r>
            <a:r>
              <a:rPr lang="de-DE" dirty="0"/>
              <a:t>&amp; Feature Pyramid </a:t>
            </a:r>
            <a:r>
              <a:rPr lang="de-DE" dirty="0" smtClean="0"/>
              <a:t>Network (FPN)</a:t>
            </a:r>
            <a:br>
              <a:rPr lang="de-DE" dirty="0" smtClean="0"/>
            </a:br>
            <a:endParaRPr lang="de-DE" dirty="0"/>
          </a:p>
        </p:txBody>
      </p:sp>
      <p:sp>
        <p:nvSpPr>
          <p:cNvPr id="3" name="Inhaltsplatzhalter 2"/>
          <p:cNvSpPr>
            <a:spLocks noGrp="1"/>
          </p:cNvSpPr>
          <p:nvPr>
            <p:ph idx="1"/>
          </p:nvPr>
        </p:nvSpPr>
        <p:spPr>
          <a:xfrm>
            <a:off x="622300" y="914400"/>
            <a:ext cx="6962866" cy="1271798"/>
          </a:xfrm>
        </p:spPr>
        <p:txBody>
          <a:bodyPr/>
          <a:lstStyle/>
          <a:p>
            <a:r>
              <a:rPr lang="de-DE" dirty="0" smtClean="0"/>
              <a:t>The main idea of using backbone structure like ResNet 101 is to </a:t>
            </a:r>
            <a:r>
              <a:rPr lang="de-DE" b="1" dirty="0" smtClean="0"/>
              <a:t>extract the features</a:t>
            </a:r>
            <a:r>
              <a:rPr lang="de-DE" dirty="0" smtClean="0"/>
              <a:t> from the image through multiple CNN layers. However, instead of just a single backbone Mask RCNN prefers to use FPN to strengthen the feature extraction because there might have some feature losses during the downsampling in CNN layers.</a:t>
            </a:r>
          </a:p>
        </p:txBody>
      </p:sp>
      <p:grpSp>
        <p:nvGrpSpPr>
          <p:cNvPr id="12" name="Group 11"/>
          <p:cNvGrpSpPr/>
          <p:nvPr/>
        </p:nvGrpSpPr>
        <p:grpSpPr>
          <a:xfrm>
            <a:off x="7836370" y="819341"/>
            <a:ext cx="3729930" cy="4949381"/>
            <a:chOff x="6189616" y="-292801"/>
            <a:chExt cx="4989372" cy="685800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5181"/>
            <a:stretch/>
          </p:blipFill>
          <p:spPr>
            <a:xfrm>
              <a:off x="6189616" y="-292801"/>
              <a:ext cx="4968161" cy="6858000"/>
            </a:xfrm>
            <a:prstGeom prst="rect">
              <a:avLst/>
            </a:prstGeom>
          </p:spPr>
        </p:pic>
        <p:sp>
          <p:nvSpPr>
            <p:cNvPr id="11" name="Rectangle 10"/>
            <p:cNvSpPr/>
            <p:nvPr/>
          </p:nvSpPr>
          <p:spPr bwMode="auto">
            <a:xfrm>
              <a:off x="9561175" y="6021388"/>
              <a:ext cx="1617813" cy="540777"/>
            </a:xfrm>
            <a:prstGeom prst="rect">
              <a:avLst/>
            </a:prstGeom>
            <a:solidFill>
              <a:schemeClr val="bg1"/>
            </a:solidFill>
            <a:ln w="9525" algn="ctr">
              <a:noFill/>
              <a:miter lim="800000"/>
              <a:headEnd/>
              <a:tailEnd/>
            </a:ln>
            <a:effectLst/>
            <a:extLst/>
          </p:spPr>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spcAft>
                  <a:spcPts val="563"/>
                </a:spcAft>
                <a:buClr>
                  <a:schemeClr val="tx2"/>
                </a:buClr>
              </a:pPr>
              <a:endParaRPr lang="en-US" sz="1400" dirty="0"/>
            </a:p>
          </p:txBody>
        </p:sp>
      </p:grpSp>
      <p:grpSp>
        <p:nvGrpSpPr>
          <p:cNvPr id="9" name="Group 8"/>
          <p:cNvGrpSpPr/>
          <p:nvPr/>
        </p:nvGrpSpPr>
        <p:grpSpPr>
          <a:xfrm>
            <a:off x="3988968" y="2290355"/>
            <a:ext cx="2246369" cy="1318248"/>
            <a:chOff x="1281953" y="1884595"/>
            <a:chExt cx="5620871" cy="3171499"/>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8183" r="9987" b="7395"/>
            <a:stretch/>
          </p:blipFill>
          <p:spPr>
            <a:xfrm>
              <a:off x="1281953" y="1884595"/>
              <a:ext cx="5611906" cy="3166597"/>
            </a:xfrm>
            <a:prstGeom prst="rect">
              <a:avLst/>
            </a:prstGeom>
          </p:spPr>
        </p:pic>
        <p:sp>
          <p:nvSpPr>
            <p:cNvPr id="8" name="Rectangle 7"/>
            <p:cNvSpPr/>
            <p:nvPr/>
          </p:nvSpPr>
          <p:spPr bwMode="auto">
            <a:xfrm>
              <a:off x="5970494" y="4688541"/>
              <a:ext cx="932330" cy="367553"/>
            </a:xfrm>
            <a:prstGeom prst="rect">
              <a:avLst/>
            </a:prstGeom>
            <a:solidFill>
              <a:schemeClr val="bg1"/>
            </a:solidFill>
            <a:ln w="9525" algn="ctr">
              <a:noFill/>
              <a:miter lim="800000"/>
              <a:headEnd/>
              <a:tailEnd/>
            </a:ln>
            <a:effectLst/>
            <a:extLst/>
          </p:spPr>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spcAft>
                  <a:spcPts val="563"/>
                </a:spcAft>
                <a:buClr>
                  <a:schemeClr val="tx2"/>
                </a:buClr>
              </a:pPr>
              <a:endParaRPr lang="en-US" sz="1400" dirty="0"/>
            </a:p>
          </p:txBody>
        </p:sp>
      </p:gr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012" t="1577" r="9496" b="39287"/>
          <a:stretch/>
        </p:blipFill>
        <p:spPr>
          <a:xfrm>
            <a:off x="812590" y="3744258"/>
            <a:ext cx="6772576" cy="2124587"/>
          </a:xfrm>
          <a:prstGeom prst="rect">
            <a:avLst/>
          </a:prstGeom>
        </p:spPr>
      </p:pic>
      <p:sp>
        <p:nvSpPr>
          <p:cNvPr id="13" name="TextBox 12"/>
          <p:cNvSpPr txBox="1"/>
          <p:nvPr/>
        </p:nvSpPr>
        <p:spPr>
          <a:xfrm>
            <a:off x="9087612" y="5784406"/>
            <a:ext cx="1663160" cy="258387"/>
          </a:xfrm>
          <a:prstGeom prst="rect">
            <a:avLst/>
          </a:prstGeom>
          <a:noFill/>
        </p:spPr>
        <p:txBody>
          <a:bodyPr wrap="none" lIns="0" tIns="0" rIns="0" bIns="0" rtlCol="0">
            <a:noAutofit/>
          </a:bodyPr>
          <a:lstStyle/>
          <a:p>
            <a:pPr>
              <a:spcAft>
                <a:spcPts val="864"/>
              </a:spcAft>
              <a:buClr>
                <a:srgbClr val="179C7D"/>
              </a:buClr>
            </a:pPr>
            <a:r>
              <a:rPr lang="de-DE" sz="1600" dirty="0" smtClean="0"/>
              <a:t>FPN Architecture</a:t>
            </a:r>
            <a:endParaRPr lang="en-US" sz="1600" dirty="0"/>
          </a:p>
        </p:txBody>
      </p:sp>
      <p:sp>
        <p:nvSpPr>
          <p:cNvPr id="14" name="TextBox 13"/>
          <p:cNvSpPr txBox="1"/>
          <p:nvPr/>
        </p:nvSpPr>
        <p:spPr>
          <a:xfrm>
            <a:off x="1718617" y="5815603"/>
            <a:ext cx="4960522" cy="227190"/>
          </a:xfrm>
          <a:prstGeom prst="rect">
            <a:avLst/>
          </a:prstGeom>
          <a:noFill/>
        </p:spPr>
        <p:txBody>
          <a:bodyPr wrap="none" lIns="0" tIns="0" rIns="0" bIns="0" rtlCol="0">
            <a:noAutofit/>
          </a:bodyPr>
          <a:lstStyle/>
          <a:p>
            <a:pPr>
              <a:spcAft>
                <a:spcPts val="864"/>
              </a:spcAft>
              <a:buClr>
                <a:srgbClr val="179C7D"/>
              </a:buClr>
            </a:pPr>
            <a:r>
              <a:rPr lang="de-DE" sz="1600" dirty="0" smtClean="0"/>
              <a:t>ResNet 101 Architecture without FC layer at the end</a:t>
            </a:r>
            <a:endParaRPr lang="en-US" sz="1600" dirty="0"/>
          </a:p>
        </p:txBody>
      </p:sp>
      <p:sp>
        <p:nvSpPr>
          <p:cNvPr id="16" name="Inhaltsplatzhalter 2"/>
          <p:cNvSpPr txBox="1">
            <a:spLocks/>
          </p:cNvSpPr>
          <p:nvPr/>
        </p:nvSpPr>
        <p:spPr bwMode="auto">
          <a:xfrm>
            <a:off x="837196" y="2654771"/>
            <a:ext cx="2882537" cy="1271798"/>
          </a:xfrm>
          <a:prstGeom prst="rect">
            <a:avLst/>
          </a:prstGeom>
          <a:noFill/>
          <a:ln>
            <a:noFill/>
          </a:ln>
          <a:effectLst/>
          <a:extLst/>
        </p:spPr>
        <p:txBody>
          <a:bodyPr vert="horz" wrap="square" lIns="0" tIns="0" rIns="0" bIns="0" numCol="1" anchor="t" anchorCtr="0" compatLnSpc="1">
            <a:prstTxWarp prst="textNoShape">
              <a:avLst/>
            </a:prstTxWarp>
          </a:bodyPr>
          <a:lstStyle>
            <a:lvl1pPr marL="266700" indent="-266700" algn="l" defTabSz="360000" rtl="0" eaLnBrk="1" fontAlgn="base" hangingPunct="1">
              <a:spcBef>
                <a:spcPct val="0"/>
              </a:spcBef>
              <a:spcAft>
                <a:spcPts val="900"/>
              </a:spcAft>
              <a:buClr>
                <a:schemeClr val="tx2"/>
              </a:buClr>
              <a:buFont typeface="Wingdings" pitchFamily="2" charset="2"/>
              <a:buChar char="n"/>
              <a:defRPr sz="1600">
                <a:solidFill>
                  <a:schemeClr val="tx1"/>
                </a:solidFill>
                <a:latin typeface="+mn-lt"/>
                <a:ea typeface="+mn-ea"/>
                <a:cs typeface="+mn-cs"/>
              </a:defRPr>
            </a:lvl1pPr>
            <a:lvl2pPr marL="628650" indent="-268288" algn="l" defTabSz="360000" rtl="0" eaLnBrk="1" fontAlgn="base" hangingPunct="1">
              <a:spcBef>
                <a:spcPct val="0"/>
              </a:spcBef>
              <a:spcAft>
                <a:spcPts val="900"/>
              </a:spcAft>
              <a:buClr>
                <a:schemeClr val="bg2"/>
              </a:buClr>
              <a:buFont typeface="Wingdings" pitchFamily="2" charset="2"/>
              <a:buChar char="n"/>
              <a:defRPr sz="1600">
                <a:solidFill>
                  <a:schemeClr val="tx1"/>
                </a:solidFill>
                <a:latin typeface="+mn-lt"/>
              </a:defRPr>
            </a:lvl2pPr>
            <a:lvl3pPr marL="990600" indent="-269875" algn="l" defTabSz="360000" rtl="0" eaLnBrk="1" fontAlgn="base" hangingPunct="1">
              <a:spcBef>
                <a:spcPct val="0"/>
              </a:spcBef>
              <a:spcAft>
                <a:spcPts val="900"/>
              </a:spcAft>
              <a:buClr>
                <a:schemeClr val="bg2"/>
              </a:buClr>
              <a:buFont typeface="Wingdings" pitchFamily="2" charset="2"/>
              <a:buChar char="n"/>
              <a:defRPr sz="1600">
                <a:solidFill>
                  <a:schemeClr val="tx1"/>
                </a:solidFill>
                <a:latin typeface="+mn-lt"/>
              </a:defRPr>
            </a:lvl3pPr>
            <a:lvl4pPr marL="1343025" indent="-261938" algn="l" defTabSz="360000" rtl="0" eaLnBrk="1" fontAlgn="base" hangingPunct="1">
              <a:spcBef>
                <a:spcPct val="0"/>
              </a:spcBef>
              <a:spcAft>
                <a:spcPts val="900"/>
              </a:spcAft>
              <a:buClr>
                <a:schemeClr val="bg2"/>
              </a:buClr>
              <a:buFont typeface="Wingdings" pitchFamily="2" charset="2"/>
              <a:buChar char="n"/>
              <a:defRPr sz="1600">
                <a:solidFill>
                  <a:schemeClr val="tx1"/>
                </a:solidFill>
                <a:latin typeface="+mn-lt"/>
              </a:defRPr>
            </a:lvl4pPr>
            <a:lvl5pPr marL="1704975" indent="-265113" algn="l" defTabSz="360000" rtl="0" eaLnBrk="1" fontAlgn="base" hangingPunct="1">
              <a:spcBef>
                <a:spcPct val="0"/>
              </a:spcBef>
              <a:spcAft>
                <a:spcPts val="900"/>
              </a:spcAft>
              <a:buClr>
                <a:schemeClr val="bg2"/>
              </a:buClr>
              <a:buFont typeface="Wingdings" pitchFamily="2" charset="2"/>
              <a:buChar char="n"/>
              <a:defRPr sz="1600">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pPr lvl="1"/>
            <a:r>
              <a:rPr lang="de-DE" dirty="0"/>
              <a:t>For each block in each identity block, we have the </a:t>
            </a:r>
            <a:r>
              <a:rPr lang="de-DE" dirty="0" smtClean="0"/>
              <a:t>structuer like this </a:t>
            </a:r>
            <a:endParaRPr lang="de-DE" dirty="0"/>
          </a:p>
        </p:txBody>
      </p:sp>
      <p:sp>
        <p:nvSpPr>
          <p:cNvPr id="20" name="Right Arrow 19"/>
          <p:cNvSpPr/>
          <p:nvPr/>
        </p:nvSpPr>
        <p:spPr bwMode="auto">
          <a:xfrm>
            <a:off x="3570514" y="3204757"/>
            <a:ext cx="391886" cy="138167"/>
          </a:xfrm>
          <a:prstGeom prst="rightArrow">
            <a:avLst/>
          </a:prstGeom>
          <a:solidFill>
            <a:schemeClr val="bg2"/>
          </a:solidFill>
          <a:ln w="9525" algn="ctr">
            <a:noFill/>
            <a:miter lim="800000"/>
            <a:headEnd/>
            <a:tailEnd/>
          </a:ln>
          <a:effectLst/>
          <a:extLst/>
        </p:spPr>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algn="ctr">
              <a:spcAft>
                <a:spcPts val="563"/>
              </a:spcAft>
              <a:buClr>
                <a:schemeClr val="tx2"/>
              </a:buClr>
            </a:pPr>
            <a:endParaRPr lang="en-US" sz="1400" dirty="0"/>
          </a:p>
        </p:txBody>
      </p:sp>
    </p:spTree>
    <p:extLst>
      <p:ext uri="{BB962C8B-B14F-4D97-AF65-F5344CB8AC3E}">
        <p14:creationId xmlns:p14="http://schemas.microsoft.com/office/powerpoint/2010/main" val="1198075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2300" y="334800"/>
            <a:ext cx="10944000" cy="579600"/>
          </a:xfrm>
        </p:spPr>
        <p:txBody>
          <a:bodyPr/>
          <a:lstStyle/>
          <a:p>
            <a:r>
              <a:rPr lang="de-DE" dirty="0" smtClean="0"/>
              <a:t>Theory of Mask </a:t>
            </a:r>
            <a:r>
              <a:rPr lang="de-DE" dirty="0"/>
              <a:t>RCNN </a:t>
            </a:r>
            <a:r>
              <a:rPr lang="de-DE" dirty="0" smtClean="0"/>
              <a:t>– Region </a:t>
            </a:r>
            <a:r>
              <a:rPr lang="de-DE" dirty="0"/>
              <a:t>Proposal </a:t>
            </a:r>
            <a:r>
              <a:rPr lang="de-DE" dirty="0" smtClean="0"/>
              <a:t>Network &amp; </a:t>
            </a:r>
            <a:r>
              <a:rPr lang="de-DE" dirty="0"/>
              <a:t>Region Of </a:t>
            </a:r>
            <a:r>
              <a:rPr lang="de-DE" dirty="0" smtClean="0"/>
              <a:t>Interest</a:t>
            </a:r>
            <a:r>
              <a:rPr lang="de-DE" dirty="0"/>
              <a:t/>
            </a:r>
            <a:br>
              <a:rPr lang="de-DE" dirty="0"/>
            </a:br>
            <a:r>
              <a:rPr lang="de-DE" dirty="0" smtClean="0"/>
              <a:t> </a:t>
            </a:r>
            <a:br>
              <a:rPr lang="de-DE" dirty="0" smtClean="0"/>
            </a:br>
            <a:endParaRPr lang="de-DE" dirty="0"/>
          </a:p>
        </p:txBody>
      </p:sp>
      <p:sp>
        <p:nvSpPr>
          <p:cNvPr id="6" name="Content Placeholder 5"/>
          <p:cNvSpPr>
            <a:spLocks noGrp="1"/>
          </p:cNvSpPr>
          <p:nvPr>
            <p:ph idx="1"/>
          </p:nvPr>
        </p:nvSpPr>
        <p:spPr>
          <a:xfrm>
            <a:off x="622299" y="824004"/>
            <a:ext cx="10968809" cy="1623105"/>
          </a:xfrm>
        </p:spPr>
        <p:txBody>
          <a:bodyPr/>
          <a:lstStyle/>
          <a:p>
            <a:r>
              <a:rPr lang="en-US" b="1" dirty="0" smtClean="0"/>
              <a:t>The </a:t>
            </a:r>
            <a:r>
              <a:rPr lang="en-US" b="1" dirty="0"/>
              <a:t>RPN</a:t>
            </a:r>
            <a:r>
              <a:rPr lang="en-US" dirty="0"/>
              <a:t> is a lightweight neural network that scans the </a:t>
            </a:r>
            <a:r>
              <a:rPr lang="en-US" dirty="0" smtClean="0"/>
              <a:t>input feature maps from previous FPN through </a:t>
            </a:r>
            <a:r>
              <a:rPr lang="en-US" dirty="0"/>
              <a:t>a </a:t>
            </a:r>
            <a:r>
              <a:rPr lang="en-US" dirty="0" smtClean="0"/>
              <a:t>sliding-window and create anchors </a:t>
            </a:r>
            <a:r>
              <a:rPr lang="en-US" dirty="0"/>
              <a:t>and finds areas that contain objects</a:t>
            </a:r>
            <a:r>
              <a:rPr lang="en-US" dirty="0" smtClean="0"/>
              <a:t>. Therefore, the RPN outputs two thing: </a:t>
            </a:r>
            <a:r>
              <a:rPr lang="en-US" b="1" dirty="0" smtClean="0"/>
              <a:t>the predictions </a:t>
            </a:r>
            <a:r>
              <a:rPr lang="de-DE" b="1" dirty="0"/>
              <a:t>of object </a:t>
            </a:r>
            <a:r>
              <a:rPr lang="de-DE" b="1" dirty="0" smtClean="0"/>
              <a:t>coordinate</a:t>
            </a:r>
            <a:r>
              <a:rPr lang="de-DE" dirty="0" smtClean="0"/>
              <a:t> </a:t>
            </a:r>
            <a:r>
              <a:rPr lang="de-DE" dirty="0"/>
              <a:t>and </a:t>
            </a:r>
            <a:r>
              <a:rPr lang="de-DE" b="1" dirty="0" smtClean="0"/>
              <a:t>the probabilities of </a:t>
            </a:r>
            <a:r>
              <a:rPr lang="de-DE" b="1" dirty="0"/>
              <a:t>existence of </a:t>
            </a:r>
            <a:r>
              <a:rPr lang="de-DE" b="1" dirty="0" smtClean="0"/>
              <a:t>object</a:t>
            </a:r>
            <a:r>
              <a:rPr lang="de-DE" dirty="0" smtClean="0"/>
              <a:t>.</a:t>
            </a:r>
            <a:endParaRPr lang="en-US" dirty="0" smtClean="0"/>
          </a:p>
          <a:p>
            <a:r>
              <a:rPr lang="de-DE" dirty="0" smtClean="0"/>
              <a:t>After RPN, </a:t>
            </a:r>
            <a:r>
              <a:rPr lang="de-DE" b="1" dirty="0" smtClean="0"/>
              <a:t>the ROI </a:t>
            </a:r>
            <a:r>
              <a:rPr lang="de-DE" dirty="0" smtClean="0"/>
              <a:t>filters the generated predictions dependent on the scores and picks the top k predicted coordinates. These predictions are then filtered </a:t>
            </a:r>
            <a:r>
              <a:rPr lang="de-DE" dirty="0"/>
              <a:t>by non-maximum suppression </a:t>
            </a:r>
            <a:r>
              <a:rPr lang="de-DE" dirty="0" smtClean="0"/>
              <a:t>(NMS) to </a:t>
            </a:r>
            <a:r>
              <a:rPr lang="de-DE" b="1" dirty="0" smtClean="0"/>
              <a:t>generate the final proposed coordinates</a:t>
            </a:r>
            <a:r>
              <a:rPr lang="de-DE" dirty="0" smtClean="0"/>
              <a:t> (default 2000). </a:t>
            </a:r>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634" y="2272754"/>
            <a:ext cx="6679474" cy="3840672"/>
          </a:xfrm>
          <a:prstGeom prst="rect">
            <a:avLst/>
          </a:prstGeom>
        </p:spPr>
      </p:pic>
      <p:sp>
        <p:nvSpPr>
          <p:cNvPr id="9" name="Content Placeholder 5"/>
          <p:cNvSpPr txBox="1">
            <a:spLocks/>
          </p:cNvSpPr>
          <p:nvPr/>
        </p:nvSpPr>
        <p:spPr bwMode="auto">
          <a:xfrm>
            <a:off x="622299" y="2464527"/>
            <a:ext cx="4228376" cy="3500843"/>
          </a:xfrm>
          <a:prstGeom prst="rect">
            <a:avLst/>
          </a:prstGeom>
          <a:noFill/>
          <a:ln>
            <a:noFill/>
          </a:ln>
          <a:effectLst/>
          <a:extLst/>
        </p:spPr>
        <p:txBody>
          <a:bodyPr vert="horz" wrap="square" lIns="0" tIns="0" rIns="0" bIns="0" numCol="1" anchor="t" anchorCtr="0" compatLnSpc="1">
            <a:prstTxWarp prst="textNoShape">
              <a:avLst/>
            </a:prstTxWarp>
          </a:bodyPr>
          <a:lstStyle>
            <a:lvl1pPr marL="266700" indent="-266700" algn="l" defTabSz="360000" rtl="0" eaLnBrk="1" fontAlgn="base" hangingPunct="1">
              <a:spcBef>
                <a:spcPct val="0"/>
              </a:spcBef>
              <a:spcAft>
                <a:spcPts val="900"/>
              </a:spcAft>
              <a:buClr>
                <a:schemeClr val="tx2"/>
              </a:buClr>
              <a:buFont typeface="Wingdings" pitchFamily="2" charset="2"/>
              <a:buChar char="n"/>
              <a:defRPr sz="1600">
                <a:solidFill>
                  <a:schemeClr val="tx1"/>
                </a:solidFill>
                <a:latin typeface="+mn-lt"/>
                <a:ea typeface="+mn-ea"/>
                <a:cs typeface="+mn-cs"/>
              </a:defRPr>
            </a:lvl1pPr>
            <a:lvl2pPr marL="628650" indent="-268288" algn="l" defTabSz="360000" rtl="0" eaLnBrk="1" fontAlgn="base" hangingPunct="1">
              <a:spcBef>
                <a:spcPct val="0"/>
              </a:spcBef>
              <a:spcAft>
                <a:spcPts val="900"/>
              </a:spcAft>
              <a:buClr>
                <a:schemeClr val="bg2"/>
              </a:buClr>
              <a:buFont typeface="Wingdings" pitchFamily="2" charset="2"/>
              <a:buChar char="n"/>
              <a:defRPr sz="1600">
                <a:solidFill>
                  <a:schemeClr val="tx1"/>
                </a:solidFill>
                <a:latin typeface="+mn-lt"/>
              </a:defRPr>
            </a:lvl2pPr>
            <a:lvl3pPr marL="990600" indent="-269875" algn="l" defTabSz="360000" rtl="0" eaLnBrk="1" fontAlgn="base" hangingPunct="1">
              <a:spcBef>
                <a:spcPct val="0"/>
              </a:spcBef>
              <a:spcAft>
                <a:spcPts val="900"/>
              </a:spcAft>
              <a:buClr>
                <a:schemeClr val="bg2"/>
              </a:buClr>
              <a:buFont typeface="Wingdings" pitchFamily="2" charset="2"/>
              <a:buChar char="n"/>
              <a:defRPr sz="1600">
                <a:solidFill>
                  <a:schemeClr val="tx1"/>
                </a:solidFill>
                <a:latin typeface="+mn-lt"/>
              </a:defRPr>
            </a:lvl3pPr>
            <a:lvl4pPr marL="1343025" indent="-261938" algn="l" defTabSz="360000" rtl="0" eaLnBrk="1" fontAlgn="base" hangingPunct="1">
              <a:spcBef>
                <a:spcPct val="0"/>
              </a:spcBef>
              <a:spcAft>
                <a:spcPts val="900"/>
              </a:spcAft>
              <a:buClr>
                <a:schemeClr val="bg2"/>
              </a:buClr>
              <a:buFont typeface="Wingdings" pitchFamily="2" charset="2"/>
              <a:buChar char="n"/>
              <a:defRPr sz="1600">
                <a:solidFill>
                  <a:schemeClr val="tx1"/>
                </a:solidFill>
                <a:latin typeface="+mn-lt"/>
              </a:defRPr>
            </a:lvl4pPr>
            <a:lvl5pPr marL="1704975" indent="-265113" algn="l" defTabSz="360000" rtl="0" eaLnBrk="1" fontAlgn="base" hangingPunct="1">
              <a:spcBef>
                <a:spcPct val="0"/>
              </a:spcBef>
              <a:spcAft>
                <a:spcPts val="900"/>
              </a:spcAft>
              <a:buClr>
                <a:schemeClr val="bg2"/>
              </a:buClr>
              <a:buFont typeface="Wingdings" pitchFamily="2" charset="2"/>
              <a:buChar char="n"/>
              <a:defRPr sz="1600">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de-DE" kern="0" dirty="0" smtClean="0"/>
              <a:t>The coordinate at here means the coordinate of the feature maps where object could exist.</a:t>
            </a:r>
          </a:p>
          <a:p>
            <a:r>
              <a:rPr lang="de-DE" kern="0" dirty="0" smtClean="0"/>
              <a:t>Size of RPN outputs:</a:t>
            </a:r>
          </a:p>
          <a:p>
            <a:pPr lvl="1"/>
            <a:r>
              <a:rPr lang="de-DE" kern="0" dirty="0" smtClean="0"/>
              <a:t>rpn_class_logits = [batch, anchors, 2] </a:t>
            </a:r>
          </a:p>
          <a:p>
            <a:pPr lvl="1"/>
            <a:r>
              <a:rPr lang="de-DE" kern="0" dirty="0" smtClean="0"/>
              <a:t>rpn_probs = </a:t>
            </a:r>
            <a:r>
              <a:rPr lang="de-DE" kern="0" dirty="0"/>
              <a:t>[batch, anchors, 2</a:t>
            </a:r>
            <a:r>
              <a:rPr lang="de-DE" kern="0" dirty="0" smtClean="0"/>
              <a:t>]          (probs of object, no object)</a:t>
            </a:r>
          </a:p>
          <a:p>
            <a:pPr lvl="1"/>
            <a:r>
              <a:rPr lang="de-DE" kern="0" dirty="0" smtClean="0"/>
              <a:t>rpn_bbox = </a:t>
            </a:r>
            <a:r>
              <a:rPr lang="de-DE" kern="0" dirty="0"/>
              <a:t>[batch, anchors, </a:t>
            </a:r>
            <a:r>
              <a:rPr lang="de-DE" kern="0" dirty="0" smtClean="0"/>
              <a:t>4]           (coordinates =&gt; y1, x1, y2, x2)</a:t>
            </a:r>
          </a:p>
          <a:p>
            <a:pPr lvl="1"/>
            <a:r>
              <a:rPr lang="de-DE" kern="0" dirty="0" smtClean="0"/>
              <a:t>proposals = </a:t>
            </a:r>
            <a:r>
              <a:rPr lang="de-DE" kern="0" dirty="0"/>
              <a:t>[batch</a:t>
            </a:r>
            <a:r>
              <a:rPr lang="de-DE" kern="0" dirty="0" smtClean="0"/>
              <a:t>, NMS_ROIS, </a:t>
            </a:r>
            <a:r>
              <a:rPr lang="de-DE" kern="0" dirty="0"/>
              <a:t>4</a:t>
            </a:r>
            <a:r>
              <a:rPr lang="de-DE" kern="0" dirty="0" smtClean="0"/>
              <a:t>]           </a:t>
            </a:r>
            <a:r>
              <a:rPr lang="de-DE" kern="0" dirty="0"/>
              <a:t>(coordinates =&gt; y1, x1, y2, x2)</a:t>
            </a:r>
            <a:endParaRPr lang="de-DE" kern="0" dirty="0" smtClean="0"/>
          </a:p>
          <a:p>
            <a:pPr lvl="1"/>
            <a:endParaRPr lang="en-US" kern="0" dirty="0"/>
          </a:p>
        </p:txBody>
      </p:sp>
    </p:spTree>
    <p:extLst>
      <p:ext uri="{BB962C8B-B14F-4D97-AF65-F5344CB8AC3E}">
        <p14:creationId xmlns:p14="http://schemas.microsoft.com/office/powerpoint/2010/main" val="1891958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2300" y="334800"/>
            <a:ext cx="10944000" cy="579600"/>
          </a:xfrm>
        </p:spPr>
        <p:txBody>
          <a:bodyPr/>
          <a:lstStyle/>
          <a:p>
            <a:r>
              <a:rPr lang="de-DE" dirty="0" smtClean="0"/>
              <a:t>Theory of </a:t>
            </a:r>
            <a:r>
              <a:rPr lang="de-DE" dirty="0"/>
              <a:t>Mask RCNN </a:t>
            </a:r>
            <a:r>
              <a:rPr lang="de-DE" dirty="0" smtClean="0"/>
              <a:t>– Detection </a:t>
            </a:r>
            <a:r>
              <a:rPr lang="de-DE" dirty="0"/>
              <a:t>Layer</a:t>
            </a:r>
            <a:br>
              <a:rPr lang="de-DE" dirty="0"/>
            </a:br>
            <a:r>
              <a:rPr lang="de-DE" dirty="0" smtClean="0"/>
              <a:t/>
            </a:r>
            <a:br>
              <a:rPr lang="de-DE" dirty="0" smtClean="0"/>
            </a:br>
            <a:endParaRPr lang="de-DE" dirty="0"/>
          </a:p>
        </p:txBody>
      </p:sp>
      <p:sp>
        <p:nvSpPr>
          <p:cNvPr id="3" name="Inhaltsplatzhalter 2"/>
          <p:cNvSpPr>
            <a:spLocks noGrp="1"/>
          </p:cNvSpPr>
          <p:nvPr>
            <p:ph idx="1"/>
          </p:nvPr>
        </p:nvSpPr>
        <p:spPr>
          <a:xfrm>
            <a:off x="622300" y="914399"/>
            <a:ext cx="10944000" cy="5190309"/>
          </a:xfrm>
        </p:spPr>
        <p:txBody>
          <a:bodyPr/>
          <a:lstStyle/>
          <a:p>
            <a:r>
              <a:rPr lang="de-DE" dirty="0" smtClean="0"/>
              <a:t>By combining the predicted coordinates from ROIs and feature maps from FPN, detection layer then runs through different convolutional layers, fully connected layer to generate the final class, bonding box and mask predictions of original input image.</a:t>
            </a:r>
          </a:p>
          <a:p>
            <a:endParaRPr lang="de-D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560" y="1504817"/>
            <a:ext cx="6323741" cy="4599892"/>
          </a:xfrm>
          <a:prstGeom prst="rect">
            <a:avLst/>
          </a:prstGeom>
        </p:spPr>
      </p:pic>
    </p:spTree>
    <p:extLst>
      <p:ext uri="{BB962C8B-B14F-4D97-AF65-F5344CB8AC3E}">
        <p14:creationId xmlns:p14="http://schemas.microsoft.com/office/powerpoint/2010/main" val="1764387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2300" y="334800"/>
            <a:ext cx="10944000" cy="579600"/>
          </a:xfrm>
        </p:spPr>
        <p:txBody>
          <a:bodyPr/>
          <a:lstStyle/>
          <a:p>
            <a:r>
              <a:rPr lang="de-DE" dirty="0" smtClean="0"/>
              <a:t>Theory of SD-MaskRCNN</a:t>
            </a:r>
            <a:br>
              <a:rPr lang="de-DE" dirty="0" smtClean="0"/>
            </a:br>
            <a:endParaRPr lang="de-DE" dirty="0"/>
          </a:p>
        </p:txBody>
      </p:sp>
      <p:sp>
        <p:nvSpPr>
          <p:cNvPr id="3" name="Inhaltsplatzhalter 2"/>
          <p:cNvSpPr>
            <a:spLocks noGrp="1"/>
          </p:cNvSpPr>
          <p:nvPr>
            <p:ph idx="1"/>
          </p:nvPr>
        </p:nvSpPr>
        <p:spPr>
          <a:xfrm>
            <a:off x="622300" y="914400"/>
            <a:ext cx="10944000" cy="5106988"/>
          </a:xfrm>
        </p:spPr>
        <p:txBody>
          <a:bodyPr/>
          <a:lstStyle/>
          <a:p>
            <a:r>
              <a:rPr lang="de-DE" dirty="0" smtClean="0"/>
              <a:t>Basically, the model of SD-MaskRCNN is based on mask RCNN. But with the main two following changes:</a:t>
            </a:r>
          </a:p>
          <a:p>
            <a:pPr lvl="1"/>
            <a:r>
              <a:rPr lang="de-DE" dirty="0" smtClean="0"/>
              <a:t>Instead of training on RBG image, </a:t>
            </a:r>
            <a:r>
              <a:rPr lang="de-DE" b="1" dirty="0" smtClean="0"/>
              <a:t>SD-MaskRCNN trains on depth images </a:t>
            </a:r>
            <a:r>
              <a:rPr lang="de-DE" dirty="0" smtClean="0"/>
              <a:t>and triplicate the depth values to treat them as grayscale images</a:t>
            </a:r>
            <a:endParaRPr lang="de-DE" b="1" dirty="0" smtClean="0"/>
          </a:p>
          <a:p>
            <a:pPr lvl="1"/>
            <a:r>
              <a:rPr lang="de-DE" b="1" dirty="0" smtClean="0"/>
              <a:t>Output classes are 2</a:t>
            </a:r>
            <a:r>
              <a:rPr lang="de-DE" dirty="0" smtClean="0"/>
              <a:t>, which means background and object</a:t>
            </a:r>
          </a:p>
          <a:p>
            <a:r>
              <a:rPr lang="de-DE" dirty="0" smtClean="0"/>
              <a:t>Due to the ability </a:t>
            </a:r>
            <a:r>
              <a:rPr lang="de-DE" dirty="0"/>
              <a:t>of instance segmentation </a:t>
            </a:r>
            <a:r>
              <a:rPr lang="de-DE" dirty="0" smtClean="0"/>
              <a:t>of Mask </a:t>
            </a:r>
            <a:r>
              <a:rPr lang="de-DE" dirty="0"/>
              <a:t>RCNN and </a:t>
            </a:r>
            <a:r>
              <a:rPr lang="de-DE" dirty="0" smtClean="0"/>
              <a:t>ouput 2 classes feature, SD-MaskRCNN is capable to seperate the foreground successfully from the background and mark each different object as well as instances in same object with different labels and colors</a:t>
            </a:r>
            <a:endParaRPr lang="de-DE" dirty="0"/>
          </a:p>
          <a:p>
            <a:r>
              <a:rPr lang="de-DE" dirty="0" smtClean="0"/>
              <a:t>Other contributions from SD-MaskRCNN:</a:t>
            </a:r>
          </a:p>
          <a:p>
            <a:pPr lvl="1"/>
            <a:r>
              <a:rPr lang="de-DE" dirty="0"/>
              <a:t>Provide a better way to set all the parameters for training &amp; testing by inputting a config file to the model</a:t>
            </a:r>
          </a:p>
          <a:p>
            <a:pPr lvl="1"/>
            <a:r>
              <a:rPr lang="de-DE" dirty="0"/>
              <a:t>Provide augmentation, resize script for better training results</a:t>
            </a:r>
          </a:p>
          <a:p>
            <a:pPr lvl="1"/>
            <a:r>
              <a:rPr lang="de-DE" dirty="0"/>
              <a:t>Create a function to be able to run the inference on a whole testing dataset</a:t>
            </a:r>
          </a:p>
          <a:p>
            <a:pPr lvl="1"/>
            <a:r>
              <a:rPr lang="de-DE" dirty="0"/>
              <a:t>Create a function to filter out the BG in visualization if semantic masks are </a:t>
            </a:r>
            <a:r>
              <a:rPr lang="de-DE" dirty="0" smtClean="0"/>
              <a:t>provided</a:t>
            </a:r>
          </a:p>
          <a:p>
            <a:pPr lvl="1"/>
            <a:r>
              <a:rPr lang="de-DE" dirty="0"/>
              <a:t>D</a:t>
            </a:r>
            <a:r>
              <a:rPr lang="de-DE" dirty="0" smtClean="0"/>
              <a:t>ataset generation script, which automatically creates depth images and object masks using simulated heaps of 3D CAD models</a:t>
            </a:r>
            <a:endParaRPr lang="de-DE" dirty="0"/>
          </a:p>
          <a:p>
            <a:pPr lvl="1"/>
            <a:endParaRPr lang="de-DE" dirty="0" smtClean="0"/>
          </a:p>
          <a:p>
            <a:pPr lvl="1"/>
            <a:endParaRPr lang="de-DE" dirty="0"/>
          </a:p>
        </p:txBody>
      </p:sp>
    </p:spTree>
    <p:extLst>
      <p:ext uri="{BB962C8B-B14F-4D97-AF65-F5344CB8AC3E}">
        <p14:creationId xmlns:p14="http://schemas.microsoft.com/office/powerpoint/2010/main" val="385260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2300" y="334800"/>
            <a:ext cx="10944000" cy="579600"/>
          </a:xfrm>
        </p:spPr>
        <p:txBody>
          <a:bodyPr/>
          <a:lstStyle/>
          <a:p>
            <a:r>
              <a:rPr lang="de-DE" dirty="0" smtClean="0"/>
              <a:t>My Contribution</a:t>
            </a:r>
            <a:br>
              <a:rPr lang="de-DE" dirty="0" smtClean="0"/>
            </a:br>
            <a:endParaRPr lang="de-DE" dirty="0"/>
          </a:p>
        </p:txBody>
      </p:sp>
      <p:sp>
        <p:nvSpPr>
          <p:cNvPr id="3" name="Inhaltsplatzhalter 2"/>
          <p:cNvSpPr>
            <a:spLocks noGrp="1"/>
          </p:cNvSpPr>
          <p:nvPr>
            <p:ph idx="1"/>
          </p:nvPr>
        </p:nvSpPr>
        <p:spPr>
          <a:xfrm>
            <a:off x="613591" y="914400"/>
            <a:ext cx="10952709" cy="5106988"/>
          </a:xfrm>
        </p:spPr>
        <p:txBody>
          <a:bodyPr/>
          <a:lstStyle/>
          <a:p>
            <a:r>
              <a:rPr lang="de-DE" dirty="0" smtClean="0"/>
              <a:t>Configured the whole python enviroment so that the model could be able to run libraries such as TensorFlow 2 and reinstall the correct version of CUDA &amp; cuDNN to enble training on GPU</a:t>
            </a:r>
          </a:p>
          <a:p>
            <a:r>
              <a:rPr lang="de-DE" dirty="0" smtClean="0"/>
              <a:t>Edited the script from Mask RCNN based on tensorflow 1 to be compatible with tensorflow 2. For example:</a:t>
            </a:r>
          </a:p>
          <a:p>
            <a:pPr lvl="1"/>
            <a:r>
              <a:rPr lang="en-US" strike="sngStrike" dirty="0"/>
              <a:t>import </a:t>
            </a:r>
            <a:r>
              <a:rPr lang="en-US" strike="sngStrike" dirty="0" err="1"/>
              <a:t>keras.layers</a:t>
            </a:r>
            <a:r>
              <a:rPr lang="en-US" strike="sngStrike" dirty="0"/>
              <a:t> as </a:t>
            </a:r>
            <a:r>
              <a:rPr lang="en-US" strike="sngStrike" dirty="0" smtClean="0"/>
              <a:t>KL </a:t>
            </a:r>
            <a:r>
              <a:rPr lang="en-US" dirty="0" smtClean="0">
                <a:latin typeface="Adobe Heiti Std R" panose="020B0400000000000000" pitchFamily="34" charset="-128"/>
                <a:ea typeface="Adobe Heiti Std R" panose="020B0400000000000000" pitchFamily="34" charset="-128"/>
              </a:rPr>
              <a:t>→</a:t>
            </a:r>
            <a:r>
              <a:rPr lang="en-US" dirty="0" smtClean="0"/>
              <a:t> import </a:t>
            </a:r>
            <a:r>
              <a:rPr lang="de-DE" dirty="0" smtClean="0"/>
              <a:t>tensorflow.keras.layers </a:t>
            </a:r>
            <a:r>
              <a:rPr lang="de-DE" dirty="0"/>
              <a:t>as </a:t>
            </a:r>
            <a:r>
              <a:rPr lang="de-DE" dirty="0" smtClean="0"/>
              <a:t>KL</a:t>
            </a:r>
          </a:p>
          <a:p>
            <a:pPr lvl="1"/>
            <a:r>
              <a:rPr lang="de-DE" dirty="0"/>
              <a:t>Add tf.compat.v1.disable_eager_execution</a:t>
            </a:r>
            <a:r>
              <a:rPr lang="de-DE" dirty="0" smtClean="0"/>
              <a:t>() on top of the script</a:t>
            </a:r>
          </a:p>
          <a:p>
            <a:pPr lvl="1"/>
            <a:r>
              <a:rPr lang="de-DE" strike="sngStrike" dirty="0" smtClean="0"/>
              <a:t>tf.where </a:t>
            </a:r>
            <a:r>
              <a:rPr lang="de-DE" dirty="0" smtClean="0"/>
              <a:t>tf.compat.v1.where</a:t>
            </a:r>
          </a:p>
          <a:p>
            <a:pPr lvl="1"/>
            <a:r>
              <a:rPr lang="de-DE" dirty="0" smtClean="0"/>
              <a:t>Comment out “self.keras_model</a:t>
            </a:r>
            <a:r>
              <a:rPr lang="de-DE" dirty="0"/>
              <a:t>._losses = </a:t>
            </a:r>
            <a:r>
              <a:rPr lang="de-DE" dirty="0" smtClean="0"/>
              <a:t>[]“ &amp; </a:t>
            </a:r>
            <a:r>
              <a:rPr lang="de-DE" dirty="0"/>
              <a:t>“</a:t>
            </a:r>
            <a:r>
              <a:rPr lang="de-DE" dirty="0" smtClean="0"/>
              <a:t>self.keras_model</a:t>
            </a:r>
            <a:r>
              <a:rPr lang="de-DE" dirty="0"/>
              <a:t>._per_input_losses = </a:t>
            </a:r>
            <a:r>
              <a:rPr lang="de-DE" dirty="0" smtClean="0"/>
              <a:t>{}“</a:t>
            </a:r>
          </a:p>
          <a:p>
            <a:r>
              <a:rPr lang="de-DE" dirty="0" smtClean="0"/>
              <a:t>Tested the Mask RCNN TF2 version on ballon dataset samples and it works successfully</a:t>
            </a:r>
          </a:p>
          <a:p>
            <a:r>
              <a:rPr lang="de-DE" dirty="0" smtClean="0"/>
              <a:t>Tested the SD-MaskRCNN based on the benchmark wisdom dataset and pretrained weights</a:t>
            </a:r>
          </a:p>
          <a:p>
            <a:r>
              <a:rPr lang="de-DE" dirty="0" smtClean="0"/>
              <a:t>Created </a:t>
            </a:r>
            <a:r>
              <a:rPr lang="de-DE" dirty="0"/>
              <a:t>a new function called </a:t>
            </a:r>
            <a:r>
              <a:rPr lang="de-DE" dirty="0" smtClean="0"/>
              <a:t>“</a:t>
            </a:r>
            <a:r>
              <a:rPr lang="de-DE" dirty="0"/>
              <a:t>visualize_inferences</a:t>
            </a:r>
            <a:r>
              <a:rPr lang="de-DE" dirty="0" smtClean="0"/>
              <a:t>“ to let SD-MaskRCNN run the inferences on a dataset, which doesn‘t have ground truth instance masks</a:t>
            </a:r>
          </a:p>
          <a:p>
            <a:r>
              <a:rPr lang="de-DE" dirty="0" smtClean="0"/>
              <a:t>Created a new script called “</a:t>
            </a:r>
            <a:r>
              <a:rPr lang="de-DE" b="1" dirty="0" smtClean="0"/>
              <a:t>detection.py</a:t>
            </a:r>
            <a:r>
              <a:rPr lang="de-DE" dirty="0" smtClean="0"/>
              <a:t>“ and config file </a:t>
            </a:r>
            <a:r>
              <a:rPr lang="de-DE" dirty="0"/>
              <a:t>called “</a:t>
            </a:r>
            <a:r>
              <a:rPr lang="de-DE" b="1" dirty="0" smtClean="0"/>
              <a:t>binpicking_test.yaml</a:t>
            </a:r>
            <a:r>
              <a:rPr lang="de-DE" dirty="0" smtClean="0"/>
              <a:t>“ so that SD-MaskRCNN could be able to run on single image, video, webcam (real-time) and a whole dataset either with or without </a:t>
            </a:r>
            <a:r>
              <a:rPr lang="de-DE" dirty="0"/>
              <a:t>ground truth instance </a:t>
            </a:r>
            <a:r>
              <a:rPr lang="de-DE" dirty="0" smtClean="0"/>
              <a:t>masks</a:t>
            </a:r>
          </a:p>
        </p:txBody>
      </p:sp>
    </p:spTree>
    <p:extLst>
      <p:ext uri="{BB962C8B-B14F-4D97-AF65-F5344CB8AC3E}">
        <p14:creationId xmlns:p14="http://schemas.microsoft.com/office/powerpoint/2010/main" val="2694204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2300" y="334800"/>
            <a:ext cx="10944000" cy="579600"/>
          </a:xfrm>
        </p:spPr>
        <p:txBody>
          <a:bodyPr/>
          <a:lstStyle/>
          <a:p>
            <a:r>
              <a:rPr lang="de-DE" dirty="0" smtClean="0"/>
              <a:t>Abstract</a:t>
            </a:r>
            <a:br>
              <a:rPr lang="de-DE" dirty="0" smtClean="0"/>
            </a:br>
            <a:endParaRPr lang="de-DE" dirty="0"/>
          </a:p>
        </p:txBody>
      </p:sp>
      <p:sp>
        <p:nvSpPr>
          <p:cNvPr id="3" name="Inhaltsplatzhalter 2"/>
          <p:cNvSpPr>
            <a:spLocks noGrp="1"/>
          </p:cNvSpPr>
          <p:nvPr>
            <p:ph idx="1"/>
          </p:nvPr>
        </p:nvSpPr>
        <p:spPr>
          <a:xfrm>
            <a:off x="622300" y="914400"/>
            <a:ext cx="10944000" cy="5106988"/>
          </a:xfrm>
        </p:spPr>
        <p:txBody>
          <a:bodyPr/>
          <a:lstStyle/>
          <a:p>
            <a:r>
              <a:rPr lang="de-DE" dirty="0" smtClean="0"/>
              <a:t>This is the first implementation of SD-MaskRCNN, which is an instance segmentation model based on Mask RCNN. We name this implementation as Experiment 1.</a:t>
            </a:r>
          </a:p>
          <a:p>
            <a:r>
              <a:rPr lang="de-DE" dirty="0" smtClean="0"/>
              <a:t>The idea behind instance segmentation is to let the model achieve higher pixel-level detection instead of just traditional object detection with bonding box. This will not only benefit us with higher accuracy and precision of detection of each instance/object but also enble </a:t>
            </a:r>
            <a:r>
              <a:rPr lang="de-DE" dirty="0"/>
              <a:t>in our task, Binpicking, </a:t>
            </a:r>
            <a:r>
              <a:rPr lang="de-DE" dirty="0" smtClean="0"/>
              <a:t>much more futher development such as center point detcetion, better decision of grasping point</a:t>
            </a:r>
            <a:r>
              <a:rPr lang="de-DE" dirty="0"/>
              <a:t> </a:t>
            </a:r>
            <a:r>
              <a:rPr lang="de-DE" dirty="0" smtClean="0"/>
              <a:t>and better grasping angle. </a:t>
            </a:r>
          </a:p>
          <a:p>
            <a:r>
              <a:rPr lang="de-DE" dirty="0" smtClean="0"/>
              <a:t>In this report the following topics would be explained:</a:t>
            </a:r>
          </a:p>
          <a:p>
            <a:pPr lvl="1"/>
            <a:r>
              <a:rPr lang="de-DE" dirty="0" smtClean="0"/>
              <a:t>Implementation</a:t>
            </a:r>
          </a:p>
          <a:p>
            <a:pPr lvl="1"/>
            <a:r>
              <a:rPr lang="de-DE" dirty="0" smtClean="0"/>
              <a:t>Results</a:t>
            </a:r>
          </a:p>
          <a:p>
            <a:pPr lvl="1"/>
            <a:r>
              <a:rPr lang="de-DE" dirty="0" smtClean="0"/>
              <a:t>Theory of Mask RCNN</a:t>
            </a:r>
          </a:p>
          <a:p>
            <a:pPr lvl="1"/>
            <a:r>
              <a:rPr lang="de-DE" dirty="0" smtClean="0"/>
              <a:t>Theory of SD-MaskRCNN</a:t>
            </a:r>
          </a:p>
          <a:p>
            <a:pPr lvl="1"/>
            <a:r>
              <a:rPr lang="de-DE" dirty="0" smtClean="0"/>
              <a:t>My contribution</a:t>
            </a:r>
            <a:endParaRPr lang="de-DE" dirty="0"/>
          </a:p>
        </p:txBody>
      </p:sp>
    </p:spTree>
    <p:extLst>
      <p:ext uri="{BB962C8B-B14F-4D97-AF65-F5344CB8AC3E}">
        <p14:creationId xmlns:p14="http://schemas.microsoft.com/office/powerpoint/2010/main" val="2742979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2300" y="334800"/>
            <a:ext cx="10944000" cy="579600"/>
          </a:xfrm>
        </p:spPr>
        <p:txBody>
          <a:bodyPr/>
          <a:lstStyle/>
          <a:p>
            <a:r>
              <a:rPr lang="de-DE" dirty="0" smtClean="0"/>
              <a:t>My Contribution</a:t>
            </a:r>
            <a:br>
              <a:rPr lang="de-DE" dirty="0" smtClean="0"/>
            </a:br>
            <a:endParaRPr lang="de-DE" dirty="0"/>
          </a:p>
        </p:txBody>
      </p:sp>
      <p:sp>
        <p:nvSpPr>
          <p:cNvPr id="3" name="Inhaltsplatzhalter 2"/>
          <p:cNvSpPr>
            <a:spLocks noGrp="1"/>
          </p:cNvSpPr>
          <p:nvPr>
            <p:ph idx="1"/>
          </p:nvPr>
        </p:nvSpPr>
        <p:spPr>
          <a:xfrm>
            <a:off x="613591" y="914400"/>
            <a:ext cx="11021060" cy="5106988"/>
          </a:xfrm>
        </p:spPr>
        <p:txBody>
          <a:bodyPr/>
          <a:lstStyle/>
          <a:p>
            <a:r>
              <a:rPr lang="de-DE" dirty="0" smtClean="0"/>
              <a:t>Fix the problem that the model can‘t read the instance segmentation masks of size (h, w, 3) or (h, w, 4)</a:t>
            </a:r>
            <a:endParaRPr lang="de-DE" dirty="0" smtClean="0"/>
          </a:p>
          <a:p>
            <a:r>
              <a:rPr lang="de-DE" dirty="0" smtClean="0"/>
              <a:t>Created a detailed instruction of SD-MaskRCNN and Mask RCNN in Git and uploaded all code and data </a:t>
            </a:r>
          </a:p>
          <a:p>
            <a:r>
              <a:rPr lang="de-DE" dirty="0" smtClean="0"/>
              <a:t>Wrote </a:t>
            </a:r>
            <a:r>
              <a:rPr lang="de-DE" dirty="0" smtClean="0"/>
              <a:t>a script called “SemanticMask_generation.py“ to generate the semantic masks from provided root directory of instance </a:t>
            </a:r>
            <a:r>
              <a:rPr lang="de-DE" dirty="0"/>
              <a:t>segmentation masks of a dataset and store it </a:t>
            </a:r>
            <a:r>
              <a:rPr lang="de-DE" dirty="0" smtClean="0"/>
              <a:t>in folder </a:t>
            </a:r>
            <a:r>
              <a:rPr lang="de-DE" dirty="0"/>
              <a:t>“segmasks_filled</a:t>
            </a:r>
            <a:r>
              <a:rPr lang="de-DE" dirty="0" smtClean="0"/>
              <a:t>“. With generated semantic masks we could filter out the BG during the visualization</a:t>
            </a:r>
          </a:p>
          <a:p>
            <a:r>
              <a:rPr lang="de-DE" dirty="0"/>
              <a:t>Wrote a script </a:t>
            </a:r>
            <a:r>
              <a:rPr lang="de-DE" dirty="0" smtClean="0"/>
              <a:t>called “Dataset_generation.py“, to automatically collect  and rename all the depth images, RGB images and instance masks from numerous folders, upon of which contains images from different object. The script will also seperate the images into training dataset or testing dataset by given the name of test object folder and create the “train_indices.npy“ and “test_indices.npy“, which includes the random indices of images</a:t>
            </a:r>
          </a:p>
          <a:p>
            <a:r>
              <a:rPr lang="de-DE" dirty="0"/>
              <a:t>Wrote a script </a:t>
            </a:r>
            <a:r>
              <a:rPr lang="de-DE" dirty="0" smtClean="0"/>
              <a:t>called “rename_images.py“, that automatically rename all the images in a root directory to “image_{index}“ to match the format requirement of SD-MaskRCNN since part of the model runs the images dependent on the index if you run the model on a dataset. It also creates the indices file for testing on a dataset</a:t>
            </a:r>
          </a:p>
          <a:p>
            <a:r>
              <a:rPr lang="de-DE" dirty="0" smtClean="0"/>
              <a:t>Generated the training and testing dataset based on Dexinet objects for SD-MaskRCNN Experiment 1 </a:t>
            </a:r>
          </a:p>
        </p:txBody>
      </p:sp>
    </p:spTree>
    <p:extLst>
      <p:ext uri="{BB962C8B-B14F-4D97-AF65-F5344CB8AC3E}">
        <p14:creationId xmlns:p14="http://schemas.microsoft.com/office/powerpoint/2010/main" val="238354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2300" y="334800"/>
            <a:ext cx="10944000" cy="579600"/>
          </a:xfrm>
        </p:spPr>
        <p:txBody>
          <a:bodyPr/>
          <a:lstStyle/>
          <a:p>
            <a:r>
              <a:rPr lang="de-DE" dirty="0" smtClean="0"/>
              <a:t>Implementaion – Enviroment &amp; Dataset</a:t>
            </a:r>
            <a:br>
              <a:rPr lang="de-DE" dirty="0" smtClean="0"/>
            </a:br>
            <a:endParaRPr lang="de-DE" dirty="0"/>
          </a:p>
        </p:txBody>
      </p:sp>
      <p:sp>
        <p:nvSpPr>
          <p:cNvPr id="3" name="Inhaltsplatzhalter 2"/>
          <p:cNvSpPr>
            <a:spLocks noGrp="1"/>
          </p:cNvSpPr>
          <p:nvPr>
            <p:ph idx="1"/>
          </p:nvPr>
        </p:nvSpPr>
        <p:spPr>
          <a:xfrm>
            <a:off x="622300" y="914400"/>
            <a:ext cx="10944000" cy="5262880"/>
          </a:xfrm>
        </p:spPr>
        <p:txBody>
          <a:bodyPr/>
          <a:lstStyle/>
          <a:p>
            <a:r>
              <a:rPr lang="de-DE" dirty="0" smtClean="0"/>
              <a:t>This Experiment 1 SD-MaskRCNN model is tested and trained against the following enviroment:</a:t>
            </a:r>
          </a:p>
          <a:p>
            <a:pPr lvl="1"/>
            <a:endParaRPr lang="de-DE" dirty="0" smtClean="0"/>
          </a:p>
          <a:p>
            <a:endParaRPr lang="de-DE" dirty="0"/>
          </a:p>
          <a:p>
            <a:pPr marL="0" indent="0">
              <a:buNone/>
            </a:pPr>
            <a:endParaRPr lang="de-DE" dirty="0" smtClean="0"/>
          </a:p>
          <a:p>
            <a:pPr marL="0" indent="0">
              <a:buNone/>
            </a:pPr>
            <a:endParaRPr lang="de-DE" dirty="0" smtClean="0"/>
          </a:p>
          <a:p>
            <a:r>
              <a:rPr lang="de-DE" dirty="0" smtClean="0"/>
              <a:t>For </a:t>
            </a:r>
            <a:r>
              <a:rPr lang="de-DE" dirty="0"/>
              <a:t>this experiment </a:t>
            </a:r>
            <a:r>
              <a:rPr lang="de-DE" dirty="0" smtClean="0"/>
              <a:t>1 </a:t>
            </a:r>
            <a:r>
              <a:rPr lang="de-DE" dirty="0"/>
              <a:t>we </a:t>
            </a:r>
            <a:r>
              <a:rPr lang="de-DE" dirty="0" smtClean="0"/>
              <a:t>exploit all </a:t>
            </a:r>
            <a:r>
              <a:rPr lang="de-DE" b="1" dirty="0" smtClean="0"/>
              <a:t>depth images </a:t>
            </a:r>
            <a:r>
              <a:rPr lang="de-DE" dirty="0" smtClean="0"/>
              <a:t>and </a:t>
            </a:r>
            <a:r>
              <a:rPr lang="de-DE" b="1" dirty="0" smtClean="0"/>
              <a:t>instance segmentation masks </a:t>
            </a:r>
            <a:r>
              <a:rPr lang="de-DE" dirty="0" smtClean="0"/>
              <a:t>of </a:t>
            </a:r>
            <a:r>
              <a:rPr lang="de-DE" b="1" dirty="0" smtClean="0"/>
              <a:t>Dexnet </a:t>
            </a:r>
            <a:r>
              <a:rPr lang="de-DE" b="1" dirty="0"/>
              <a:t>objects </a:t>
            </a:r>
            <a:r>
              <a:rPr lang="de-DE" dirty="0"/>
              <a:t>and seperate them into training and testing </a:t>
            </a:r>
            <a:r>
              <a:rPr lang="de-DE" dirty="0" smtClean="0"/>
              <a:t>dataset. For training dataset we randomly pick images and generate the train_indices.npy </a:t>
            </a:r>
            <a:r>
              <a:rPr lang="de-DE" dirty="0"/>
              <a:t>file </a:t>
            </a:r>
            <a:r>
              <a:rPr lang="de-DE" dirty="0" smtClean="0"/>
              <a:t>for train &amp; test_indices.npy file for validation</a:t>
            </a:r>
            <a:endParaRPr lang="de-DE" dirty="0"/>
          </a:p>
          <a:p>
            <a:pPr lvl="1"/>
            <a:r>
              <a:rPr lang="de-DE" dirty="0"/>
              <a:t>Training dataset:</a:t>
            </a:r>
          </a:p>
          <a:p>
            <a:pPr lvl="2"/>
            <a:r>
              <a:rPr lang="de-DE" dirty="0"/>
              <a:t>Total </a:t>
            </a:r>
            <a:r>
              <a:rPr lang="de-DE" b="1" dirty="0" smtClean="0"/>
              <a:t>depth images</a:t>
            </a:r>
            <a:r>
              <a:rPr lang="de-DE" dirty="0" smtClean="0"/>
              <a:t>: </a:t>
            </a:r>
            <a:r>
              <a:rPr lang="de-DE" dirty="0"/>
              <a:t>6526, among of which 5520 for training and 1006 for validation </a:t>
            </a:r>
          </a:p>
          <a:p>
            <a:pPr lvl="2"/>
            <a:r>
              <a:rPr lang="de-DE" dirty="0"/>
              <a:t>Objects: Dexnet Bar Clamp, Climbing Hold, Mount 2, Nozzle, Pipe Connector, U2, Part 1</a:t>
            </a:r>
          </a:p>
          <a:p>
            <a:pPr lvl="1"/>
            <a:r>
              <a:rPr lang="de-DE" dirty="0"/>
              <a:t>Testing dataset: </a:t>
            </a:r>
          </a:p>
          <a:p>
            <a:pPr lvl="2"/>
            <a:r>
              <a:rPr lang="de-DE" dirty="0"/>
              <a:t>Total </a:t>
            </a:r>
            <a:r>
              <a:rPr lang="de-DE" b="1" dirty="0"/>
              <a:t>depth </a:t>
            </a:r>
            <a:r>
              <a:rPr lang="de-DE" b="1" dirty="0" smtClean="0"/>
              <a:t>images</a:t>
            </a:r>
            <a:r>
              <a:rPr lang="de-DE" dirty="0" smtClean="0"/>
              <a:t>: </a:t>
            </a:r>
            <a:r>
              <a:rPr lang="de-DE" dirty="0"/>
              <a:t>918</a:t>
            </a:r>
          </a:p>
          <a:p>
            <a:pPr lvl="2"/>
            <a:r>
              <a:rPr lang="de-DE" dirty="0"/>
              <a:t>Objects: Dexnet </a:t>
            </a:r>
            <a:r>
              <a:rPr lang="de-DE" dirty="0" smtClean="0"/>
              <a:t>Vase</a:t>
            </a:r>
          </a:p>
          <a:p>
            <a:pPr lvl="1"/>
            <a:r>
              <a:rPr lang="de-DE" b="1" dirty="0" smtClean="0"/>
              <a:t>Each depth image shape =&gt; (480, 840, 4)</a:t>
            </a:r>
            <a:endParaRPr lang="de-DE" b="1" dirty="0"/>
          </a:p>
          <a:p>
            <a:endParaRPr lang="de-DE" dirty="0" smtClean="0"/>
          </a:p>
          <a:p>
            <a:endParaRPr lang="de-DE" dirty="0" smtClean="0"/>
          </a:p>
          <a:p>
            <a:endParaRPr lang="de-DE" dirty="0"/>
          </a:p>
        </p:txBody>
      </p:sp>
      <p:graphicFrame>
        <p:nvGraphicFramePr>
          <p:cNvPr id="4" name="Table 3"/>
          <p:cNvGraphicFramePr>
            <a:graphicFrameLocks noGrp="1"/>
          </p:cNvGraphicFramePr>
          <p:nvPr>
            <p:extLst>
              <p:ext uri="{D42A27DB-BD31-4B8C-83A1-F6EECF244321}">
                <p14:modId xmlns:p14="http://schemas.microsoft.com/office/powerpoint/2010/main" val="981829945"/>
              </p:ext>
            </p:extLst>
          </p:nvPr>
        </p:nvGraphicFramePr>
        <p:xfrm>
          <a:off x="886460" y="1234200"/>
          <a:ext cx="6987540" cy="1112520"/>
        </p:xfrm>
        <a:graphic>
          <a:graphicData uri="http://schemas.openxmlformats.org/drawingml/2006/table">
            <a:tbl>
              <a:tblPr firstRow="1" bandRow="1">
                <a:tableStyleId>{2D5ABB26-0587-4C30-8999-92F81FD0307C}</a:tableStyleId>
              </a:tblPr>
              <a:tblGrid>
                <a:gridCol w="3959860">
                  <a:extLst>
                    <a:ext uri="{9D8B030D-6E8A-4147-A177-3AD203B41FA5}">
                      <a16:colId xmlns:a16="http://schemas.microsoft.com/office/drawing/2014/main" val="2628260878"/>
                    </a:ext>
                  </a:extLst>
                </a:gridCol>
                <a:gridCol w="3027680">
                  <a:extLst>
                    <a:ext uri="{9D8B030D-6E8A-4147-A177-3AD203B41FA5}">
                      <a16:colId xmlns:a16="http://schemas.microsoft.com/office/drawing/2014/main" val="1812449001"/>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chemeClr val="bg2"/>
                        </a:buClr>
                        <a:buSzPct val="100000"/>
                        <a:buFont typeface="Wingdings" panose="05000000000000000000" pitchFamily="2" charset="2"/>
                        <a:buChar char=""/>
                        <a:tabLst/>
                        <a:defRPr/>
                      </a:pPr>
                      <a:r>
                        <a:rPr lang="de-DE" sz="1600" dirty="0" smtClean="0"/>
                        <a:t>GPU </a:t>
                      </a:r>
                      <a:r>
                        <a:rPr lang="en-US" sz="1600" dirty="0" smtClean="0"/>
                        <a:t>GeForce GTX 1080 </a:t>
                      </a:r>
                      <a:r>
                        <a:rPr lang="en-US" sz="1600" dirty="0" err="1" smtClean="0"/>
                        <a:t>Ti</a:t>
                      </a:r>
                      <a:endParaRPr lang="de-DE" sz="1600" dirty="0" smtClean="0"/>
                    </a:p>
                  </a:txBody>
                  <a:tcPr/>
                </a:tc>
                <a:tc>
                  <a:txBody>
                    <a:bodyPr/>
                    <a:lstStyle/>
                    <a:p>
                      <a:pPr marL="285750" marR="0" lvl="0" indent="-285750" algn="l" defTabSz="914400" rtl="0" eaLnBrk="1" fontAlgn="auto" latinLnBrk="0" hangingPunct="1">
                        <a:lnSpc>
                          <a:spcPct val="100000"/>
                        </a:lnSpc>
                        <a:spcBef>
                          <a:spcPts val="0"/>
                        </a:spcBef>
                        <a:spcAft>
                          <a:spcPts val="0"/>
                        </a:spcAft>
                        <a:buClr>
                          <a:schemeClr val="bg2"/>
                        </a:buClr>
                        <a:buSzTx/>
                        <a:buFont typeface="Wingdings" panose="05000000000000000000" pitchFamily="2" charset="2"/>
                        <a:buChar char=""/>
                        <a:tabLst/>
                        <a:defRPr/>
                      </a:pPr>
                      <a:r>
                        <a:rPr lang="de-DE" sz="1600" dirty="0" smtClean="0"/>
                        <a:t>Python 3.7.10</a:t>
                      </a:r>
                    </a:p>
                  </a:txBody>
                  <a:tcPr/>
                </a:tc>
                <a:extLst>
                  <a:ext uri="{0D108BD9-81ED-4DB2-BD59-A6C34878D82A}">
                    <a16:rowId xmlns:a16="http://schemas.microsoft.com/office/drawing/2014/main" val="3601546686"/>
                  </a:ext>
                </a:extLst>
              </a:tr>
              <a:tr h="370840">
                <a:tc>
                  <a:txBody>
                    <a:bodyPr/>
                    <a:lstStyle/>
                    <a:p>
                      <a:pPr marL="285750" marR="0" lvl="0" indent="-285750" algn="l" defTabSz="914400" rtl="0" eaLnBrk="1" fontAlgn="auto" latinLnBrk="0" hangingPunct="1">
                        <a:lnSpc>
                          <a:spcPct val="100000"/>
                        </a:lnSpc>
                        <a:spcBef>
                          <a:spcPts val="0"/>
                        </a:spcBef>
                        <a:spcAft>
                          <a:spcPts val="0"/>
                        </a:spcAft>
                        <a:buClr>
                          <a:schemeClr val="bg2"/>
                        </a:buClr>
                        <a:buSzTx/>
                        <a:buFont typeface="Wingdings" panose="05000000000000000000" pitchFamily="2" charset="2"/>
                        <a:buChar char=""/>
                        <a:tabLst/>
                        <a:defRPr/>
                      </a:pPr>
                      <a:r>
                        <a:rPr lang="de-DE" sz="1600" dirty="0" smtClean="0"/>
                        <a:t>Ubuntu 18.04.5 LTS</a:t>
                      </a:r>
                    </a:p>
                  </a:txBody>
                  <a:tcPr/>
                </a:tc>
                <a:tc>
                  <a:txBody>
                    <a:bodyPr/>
                    <a:lstStyle/>
                    <a:p>
                      <a:pPr marL="285750" marR="0" lvl="0" indent="-285750" algn="l" defTabSz="914400" rtl="0" eaLnBrk="1" fontAlgn="auto" latinLnBrk="0" hangingPunct="1">
                        <a:lnSpc>
                          <a:spcPct val="100000"/>
                        </a:lnSpc>
                        <a:spcBef>
                          <a:spcPts val="0"/>
                        </a:spcBef>
                        <a:spcAft>
                          <a:spcPts val="0"/>
                        </a:spcAft>
                        <a:buClr>
                          <a:schemeClr val="bg2"/>
                        </a:buClr>
                        <a:buSzTx/>
                        <a:buFont typeface="Wingdings" panose="05000000000000000000" pitchFamily="2" charset="2"/>
                        <a:buChar char=""/>
                        <a:tabLst/>
                        <a:defRPr/>
                      </a:pPr>
                      <a:r>
                        <a:rPr lang="de-DE" sz="1600" dirty="0" smtClean="0"/>
                        <a:t>Tensorflow 2.5.0</a:t>
                      </a:r>
                    </a:p>
                  </a:txBody>
                  <a:tcPr/>
                </a:tc>
                <a:extLst>
                  <a:ext uri="{0D108BD9-81ED-4DB2-BD59-A6C34878D82A}">
                    <a16:rowId xmlns:a16="http://schemas.microsoft.com/office/drawing/2014/main" val="1500524729"/>
                  </a:ext>
                </a:extLst>
              </a:tr>
              <a:tr h="370840">
                <a:tc>
                  <a:txBody>
                    <a:bodyPr/>
                    <a:lstStyle/>
                    <a:p>
                      <a:pPr marL="285750" marR="0" lvl="0" indent="-285750" algn="l" defTabSz="914400" rtl="0" eaLnBrk="1" fontAlgn="auto" latinLnBrk="0" hangingPunct="1">
                        <a:lnSpc>
                          <a:spcPct val="100000"/>
                        </a:lnSpc>
                        <a:spcBef>
                          <a:spcPts val="0"/>
                        </a:spcBef>
                        <a:spcAft>
                          <a:spcPts val="0"/>
                        </a:spcAft>
                        <a:buClr>
                          <a:schemeClr val="bg2"/>
                        </a:buClr>
                        <a:buSzTx/>
                        <a:buFont typeface="Wingdings" panose="05000000000000000000" pitchFamily="2" charset="2"/>
                        <a:buChar char=""/>
                        <a:tabLst/>
                        <a:defRPr/>
                      </a:pPr>
                      <a:r>
                        <a:rPr lang="de-DE" sz="1600" dirty="0" smtClean="0"/>
                        <a:t>Nvidia CUDA 11.2 &amp; cuDNN 8.1</a:t>
                      </a:r>
                    </a:p>
                  </a:txBody>
                  <a:tcPr/>
                </a:tc>
                <a:tc>
                  <a:txBody>
                    <a:bodyPr/>
                    <a:lstStyle/>
                    <a:p>
                      <a:pPr marL="285750" marR="0" lvl="0" indent="-285750" algn="l" defTabSz="914400" rtl="0" eaLnBrk="1" fontAlgn="auto" latinLnBrk="0" hangingPunct="1">
                        <a:lnSpc>
                          <a:spcPct val="100000"/>
                        </a:lnSpc>
                        <a:spcBef>
                          <a:spcPts val="0"/>
                        </a:spcBef>
                        <a:spcAft>
                          <a:spcPts val="0"/>
                        </a:spcAft>
                        <a:buClr>
                          <a:schemeClr val="bg2"/>
                        </a:buClr>
                        <a:buSzTx/>
                        <a:buFont typeface="Wingdings" panose="05000000000000000000" pitchFamily="2" charset="2"/>
                        <a:buChar char=""/>
                        <a:tabLst/>
                        <a:defRPr/>
                      </a:pPr>
                      <a:r>
                        <a:rPr lang="de-DE" sz="1600" dirty="0" smtClean="0"/>
                        <a:t>Keras 2.5.0 </a:t>
                      </a:r>
                    </a:p>
                  </a:txBody>
                  <a:tcPr/>
                </a:tc>
                <a:extLst>
                  <a:ext uri="{0D108BD9-81ED-4DB2-BD59-A6C34878D82A}">
                    <a16:rowId xmlns:a16="http://schemas.microsoft.com/office/drawing/2014/main" val="1820579317"/>
                  </a:ext>
                </a:extLst>
              </a:tr>
            </a:tbl>
          </a:graphicData>
        </a:graphic>
      </p:graphicFrame>
    </p:spTree>
    <p:extLst>
      <p:ext uri="{BB962C8B-B14F-4D97-AF65-F5344CB8AC3E}">
        <p14:creationId xmlns:p14="http://schemas.microsoft.com/office/powerpoint/2010/main" val="2172333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2300" y="334800"/>
            <a:ext cx="10944000" cy="579600"/>
          </a:xfrm>
        </p:spPr>
        <p:txBody>
          <a:bodyPr/>
          <a:lstStyle/>
          <a:p>
            <a:r>
              <a:rPr lang="de-DE" dirty="0" smtClean="0"/>
              <a:t>Implementaion – Training </a:t>
            </a:r>
            <a:r>
              <a:rPr lang="de-DE" dirty="0"/>
              <a:t>P</a:t>
            </a:r>
            <a:r>
              <a:rPr lang="de-DE" dirty="0" smtClean="0"/>
              <a:t>rocess</a:t>
            </a:r>
            <a:br>
              <a:rPr lang="de-DE" dirty="0" smtClean="0"/>
            </a:br>
            <a:endParaRPr lang="de-DE" dirty="0"/>
          </a:p>
        </p:txBody>
      </p:sp>
      <p:sp>
        <p:nvSpPr>
          <p:cNvPr id="3" name="Inhaltsplatzhalter 2"/>
          <p:cNvSpPr>
            <a:spLocks noGrp="1"/>
          </p:cNvSpPr>
          <p:nvPr>
            <p:ph idx="1"/>
          </p:nvPr>
        </p:nvSpPr>
        <p:spPr>
          <a:xfrm>
            <a:off x="622300" y="914400"/>
            <a:ext cx="10944000" cy="5106988"/>
          </a:xfrm>
        </p:spPr>
        <p:txBody>
          <a:bodyPr/>
          <a:lstStyle/>
          <a:p>
            <a:r>
              <a:rPr lang="de-DE" dirty="0" smtClean="0"/>
              <a:t>Since we want our model to be capable to detect most of the objects and could be applied in general cases, which means it has to learn lots of features, we decide to use </a:t>
            </a:r>
            <a:r>
              <a:rPr lang="de-DE" b="1" dirty="0" smtClean="0"/>
              <a:t>ResNet 101 </a:t>
            </a:r>
            <a:r>
              <a:rPr lang="de-DE" dirty="0" smtClean="0"/>
              <a:t>for our model‘s backbone. Although it might slow down the detection speed, we gain higher accuracy. Moreover, in order to speed up the whole training process, we use </a:t>
            </a:r>
            <a:r>
              <a:rPr lang="de-DE" b="1" dirty="0" smtClean="0"/>
              <a:t>transfer learning based on the COCO pre-trained weights</a:t>
            </a:r>
            <a:r>
              <a:rPr lang="de-DE" dirty="0" smtClean="0"/>
              <a:t>.</a:t>
            </a:r>
          </a:p>
          <a:p>
            <a:r>
              <a:rPr lang="de-DE" dirty="0" smtClean="0"/>
              <a:t>Parameter </a:t>
            </a:r>
            <a:r>
              <a:rPr lang="de-DE" dirty="0"/>
              <a:t>setting in config file (binpicking_train.yaml):</a:t>
            </a:r>
          </a:p>
          <a:p>
            <a:pPr lvl="1"/>
            <a:r>
              <a:rPr lang="de-DE" dirty="0" smtClean="0"/>
              <a:t>Model weights</a:t>
            </a:r>
            <a:r>
              <a:rPr lang="de-DE" dirty="0"/>
              <a:t>: COCO (mask_rcnn_coco.h5</a:t>
            </a:r>
            <a:r>
              <a:rPr lang="de-DE" dirty="0" smtClean="0"/>
              <a:t>)</a:t>
            </a:r>
          </a:p>
          <a:p>
            <a:pPr lvl="1"/>
            <a:r>
              <a:rPr lang="de-DE" dirty="0" smtClean="0"/>
              <a:t>Epoch: 80</a:t>
            </a:r>
          </a:p>
          <a:p>
            <a:pPr lvl="1"/>
            <a:r>
              <a:rPr lang="de-DE" dirty="0" smtClean="0"/>
              <a:t>Backbone: ResNet 101</a:t>
            </a:r>
          </a:p>
          <a:p>
            <a:pPr lvl="1"/>
            <a:r>
              <a:rPr lang="de-DE" dirty="0" smtClean="0"/>
              <a:t>Image per GPU: 4 , after several tests 4 is the maximum capability for our GPU</a:t>
            </a:r>
          </a:p>
          <a:p>
            <a:pPr lvl="1"/>
            <a:r>
              <a:rPr lang="de-DE" dirty="0" smtClean="0"/>
              <a:t>Learning rate: 0.001</a:t>
            </a:r>
          </a:p>
          <a:p>
            <a:pPr lvl="1"/>
            <a:r>
              <a:rPr lang="de-DE" dirty="0"/>
              <a:t>Image shape: (</a:t>
            </a:r>
            <a:r>
              <a:rPr lang="de-DE" dirty="0" smtClean="0"/>
              <a:t>512</a:t>
            </a:r>
            <a:r>
              <a:rPr lang="de-DE" dirty="0"/>
              <a:t>, </a:t>
            </a:r>
            <a:r>
              <a:rPr lang="de-DE" dirty="0" smtClean="0"/>
              <a:t>512)</a:t>
            </a:r>
          </a:p>
          <a:p>
            <a:r>
              <a:rPr lang="de-DE" dirty="0" smtClean="0"/>
              <a:t>For each epoch it takes around 1 hour and 15 minutes</a:t>
            </a:r>
          </a:p>
          <a:p>
            <a:r>
              <a:rPr lang="de-DE" dirty="0" smtClean="0"/>
              <a:t>Final loss after 80 epochs: around 0.2</a:t>
            </a:r>
          </a:p>
          <a:p>
            <a:r>
              <a:rPr lang="de-DE" dirty="0" smtClean="0"/>
              <a:t>Final validation loss </a:t>
            </a:r>
            <a:r>
              <a:rPr lang="de-DE" dirty="0"/>
              <a:t>after 80 </a:t>
            </a:r>
            <a:r>
              <a:rPr lang="de-DE" dirty="0" smtClean="0"/>
              <a:t>epochs: also around 0.2</a:t>
            </a:r>
          </a:p>
          <a:p>
            <a:endParaRPr lang="de-DE" dirty="0"/>
          </a:p>
        </p:txBody>
      </p:sp>
    </p:spTree>
    <p:extLst>
      <p:ext uri="{BB962C8B-B14F-4D97-AF65-F5344CB8AC3E}">
        <p14:creationId xmlns:p14="http://schemas.microsoft.com/office/powerpoint/2010/main" val="2760990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2300" y="334800"/>
            <a:ext cx="10944000" cy="579600"/>
          </a:xfrm>
        </p:spPr>
        <p:txBody>
          <a:bodyPr/>
          <a:lstStyle/>
          <a:p>
            <a:r>
              <a:rPr lang="de-DE" dirty="0" smtClean="0"/>
              <a:t>Implementaion – Instance Segmentation detection</a:t>
            </a:r>
            <a:br>
              <a:rPr lang="de-DE" dirty="0" smtClean="0"/>
            </a:br>
            <a:endParaRPr lang="de-DE" dirty="0"/>
          </a:p>
        </p:txBody>
      </p:sp>
      <p:sp>
        <p:nvSpPr>
          <p:cNvPr id="3" name="Inhaltsplatzhalter 2"/>
          <p:cNvSpPr>
            <a:spLocks noGrp="1"/>
          </p:cNvSpPr>
          <p:nvPr>
            <p:ph idx="1"/>
          </p:nvPr>
        </p:nvSpPr>
        <p:spPr>
          <a:xfrm>
            <a:off x="622300" y="914400"/>
            <a:ext cx="10944000" cy="5106988"/>
          </a:xfrm>
        </p:spPr>
        <p:txBody>
          <a:bodyPr/>
          <a:lstStyle/>
          <a:p>
            <a:r>
              <a:rPr lang="de-DE" dirty="0" smtClean="0"/>
              <a:t>We test our retrained model on 3 different objects, namely Dexnet Vase, the original testing dataset, Dexnet U2 and  Part PW1. Each object has a different meaning to test and evaluate our model, which is shown in the title of results</a:t>
            </a:r>
          </a:p>
          <a:p>
            <a:r>
              <a:rPr lang="de-DE" dirty="0" smtClean="0"/>
              <a:t>For each test object we do 4 different detection, that is with packaging, without packaging, filtered BG, unfiltered BG. Background (BG) at here means true background, package and box.</a:t>
            </a:r>
          </a:p>
          <a:p>
            <a:r>
              <a:rPr lang="de-DE" dirty="0" smtClean="0"/>
              <a:t>The different between filtering BG and  unfiltering BG is whether the binary masks (semantic masks) are provided. </a:t>
            </a:r>
            <a:r>
              <a:rPr lang="de-DE" dirty="0"/>
              <a:t>Since our original dataset only include the instance segmantation masks, we have written a new script “</a:t>
            </a:r>
            <a:r>
              <a:rPr lang="de-DE" dirty="0" smtClean="0"/>
              <a:t>SemanticMask_generation.py“ to enable all semantic masks generation of a dataset by providing the root directory of an </a:t>
            </a:r>
            <a:r>
              <a:rPr lang="de-DE" dirty="0"/>
              <a:t>instance segmantation </a:t>
            </a:r>
            <a:r>
              <a:rPr lang="de-DE" dirty="0" smtClean="0"/>
              <a:t>masks. If </a:t>
            </a:r>
            <a:r>
              <a:rPr lang="de-DE" dirty="0"/>
              <a:t>semantic </a:t>
            </a:r>
            <a:r>
              <a:rPr lang="de-DE" dirty="0" smtClean="0"/>
              <a:t>masks are provided, our SD-MaskRCNN model could then filter out the BG and show better visualization of the results.</a:t>
            </a:r>
          </a:p>
          <a:p>
            <a:endParaRPr lang="de-DE" dirty="0"/>
          </a:p>
          <a:p>
            <a:r>
              <a:rPr lang="de-DE" dirty="0" smtClean="0"/>
              <a:t>Instance segmentation mask detection speed per image: around 13 ms</a:t>
            </a:r>
          </a:p>
          <a:p>
            <a:r>
              <a:rPr lang="de-DE" dirty="0" smtClean="0"/>
              <a:t>Visualization speed per image: around 500 ms</a:t>
            </a:r>
            <a:endParaRPr lang="de-DE" dirty="0"/>
          </a:p>
          <a:p>
            <a:endParaRPr lang="de-DE" dirty="0" smtClean="0"/>
          </a:p>
          <a:p>
            <a:r>
              <a:rPr lang="de-DE" b="1" dirty="0" smtClean="0"/>
              <a:t>Reminder:</a:t>
            </a:r>
            <a:r>
              <a:rPr lang="de-DE" dirty="0" smtClean="0"/>
              <a:t> In the case that ground truth of segmantation masks aren‘t provided, like realtime running, video detection or our binpicking task, </a:t>
            </a:r>
            <a:r>
              <a:rPr lang="de-DE" dirty="0"/>
              <a:t>which means we don‘t have </a:t>
            </a:r>
            <a:r>
              <a:rPr lang="de-DE" dirty="0" smtClean="0"/>
              <a:t>semantic masks, </a:t>
            </a:r>
            <a:r>
              <a:rPr lang="de-DE" dirty="0"/>
              <a:t>then our prediction will be instance segmentation with unfiltered BG</a:t>
            </a:r>
          </a:p>
          <a:p>
            <a:pPr marL="0" indent="0">
              <a:buNone/>
            </a:pPr>
            <a:endParaRPr lang="de-DE" dirty="0" smtClean="0"/>
          </a:p>
          <a:p>
            <a:endParaRPr lang="de-DE" dirty="0"/>
          </a:p>
        </p:txBody>
      </p:sp>
    </p:spTree>
    <p:extLst>
      <p:ext uri="{BB962C8B-B14F-4D97-AF65-F5344CB8AC3E}">
        <p14:creationId xmlns:p14="http://schemas.microsoft.com/office/powerpoint/2010/main" val="722948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2300" y="334800"/>
            <a:ext cx="10944000" cy="579600"/>
          </a:xfrm>
        </p:spPr>
        <p:txBody>
          <a:bodyPr/>
          <a:lstStyle/>
          <a:p>
            <a:r>
              <a:rPr lang="de-DE" dirty="0" smtClean="0"/>
              <a:t>Results – Dexnet Vase (unseen object)</a:t>
            </a:r>
            <a:br>
              <a:rPr lang="de-DE" dirty="0" smtClean="0"/>
            </a:br>
            <a:r>
              <a:rPr lang="de-DE" dirty="0" smtClean="0"/>
              <a:t/>
            </a:r>
            <a:br>
              <a:rPr lang="de-DE" dirty="0" smtClean="0"/>
            </a:br>
            <a:endParaRPr lang="de-DE" dirty="0"/>
          </a:p>
        </p:txBody>
      </p:sp>
      <p:sp>
        <p:nvSpPr>
          <p:cNvPr id="3" name="Inhaltsplatzhalter 2"/>
          <p:cNvSpPr>
            <a:spLocks noGrp="1"/>
          </p:cNvSpPr>
          <p:nvPr>
            <p:ph idx="1"/>
          </p:nvPr>
        </p:nvSpPr>
        <p:spPr>
          <a:xfrm>
            <a:off x="622300" y="914400"/>
            <a:ext cx="10944000" cy="5106988"/>
          </a:xfrm>
        </p:spPr>
        <p:txBody>
          <a:bodyPr/>
          <a:lstStyle/>
          <a:p>
            <a:r>
              <a:rPr lang="de-DE" dirty="0" smtClean="0"/>
              <a:t>Simple - level</a:t>
            </a:r>
            <a:endParaRPr lang="de-DE" dirty="0"/>
          </a:p>
        </p:txBody>
      </p:sp>
      <p:graphicFrame>
        <p:nvGraphicFramePr>
          <p:cNvPr id="8" name="Table 7"/>
          <p:cNvGraphicFramePr>
            <a:graphicFrameLocks noGrp="1"/>
          </p:cNvGraphicFramePr>
          <p:nvPr>
            <p:extLst>
              <p:ext uri="{D42A27DB-BD31-4B8C-83A1-F6EECF244321}">
                <p14:modId xmlns:p14="http://schemas.microsoft.com/office/powerpoint/2010/main" val="2562621743"/>
              </p:ext>
            </p:extLst>
          </p:nvPr>
        </p:nvGraphicFramePr>
        <p:xfrm>
          <a:off x="622300" y="1291650"/>
          <a:ext cx="10944000" cy="4323982"/>
        </p:xfrm>
        <a:graphic>
          <a:graphicData uri="http://schemas.openxmlformats.org/drawingml/2006/table">
            <a:tbl>
              <a:tblPr firstRow="1" bandRow="1">
                <a:tableStyleId>{5C22544A-7EE6-4342-B048-85BDC9FD1C3A}</a:tableStyleId>
              </a:tblPr>
              <a:tblGrid>
                <a:gridCol w="1101997">
                  <a:extLst>
                    <a:ext uri="{9D8B030D-6E8A-4147-A177-3AD203B41FA5}">
                      <a16:colId xmlns:a16="http://schemas.microsoft.com/office/drawing/2014/main" val="2582570192"/>
                    </a:ext>
                  </a:extLst>
                </a:gridCol>
                <a:gridCol w="2429692">
                  <a:extLst>
                    <a:ext uri="{9D8B030D-6E8A-4147-A177-3AD203B41FA5}">
                      <a16:colId xmlns:a16="http://schemas.microsoft.com/office/drawing/2014/main" val="2625082183"/>
                    </a:ext>
                  </a:extLst>
                </a:gridCol>
                <a:gridCol w="2499360">
                  <a:extLst>
                    <a:ext uri="{9D8B030D-6E8A-4147-A177-3AD203B41FA5}">
                      <a16:colId xmlns:a16="http://schemas.microsoft.com/office/drawing/2014/main" val="3401531320"/>
                    </a:ext>
                  </a:extLst>
                </a:gridCol>
                <a:gridCol w="2551611">
                  <a:extLst>
                    <a:ext uri="{9D8B030D-6E8A-4147-A177-3AD203B41FA5}">
                      <a16:colId xmlns:a16="http://schemas.microsoft.com/office/drawing/2014/main" val="3530147558"/>
                    </a:ext>
                  </a:extLst>
                </a:gridCol>
                <a:gridCol w="2361340">
                  <a:extLst>
                    <a:ext uri="{9D8B030D-6E8A-4147-A177-3AD203B41FA5}">
                      <a16:colId xmlns:a16="http://schemas.microsoft.com/office/drawing/2014/main" val="1797393266"/>
                    </a:ext>
                  </a:extLst>
                </a:gridCol>
              </a:tblGrid>
              <a:tr h="563276">
                <a:tc>
                  <a:txBody>
                    <a:bodyPr/>
                    <a:lstStyle/>
                    <a:p>
                      <a:pPr algn="ctr"/>
                      <a:endParaRPr lang="en-US" dirty="0"/>
                    </a:p>
                  </a:txBody>
                  <a:tcPr anchor="ctr"/>
                </a:tc>
                <a:tc>
                  <a:txBody>
                    <a:bodyPr/>
                    <a:lstStyle/>
                    <a:p>
                      <a:pPr algn="ctr"/>
                      <a:r>
                        <a:rPr lang="de-DE" dirty="0" smtClean="0"/>
                        <a:t>RGB Image</a:t>
                      </a:r>
                      <a:endParaRPr lang="en-US" dirty="0"/>
                    </a:p>
                  </a:txBody>
                  <a:tcPr anchor="ctr"/>
                </a:tc>
                <a:tc>
                  <a:txBody>
                    <a:bodyPr/>
                    <a:lstStyle/>
                    <a:p>
                      <a:pPr algn="ctr"/>
                      <a:r>
                        <a:rPr lang="de-DE" dirty="0" smtClean="0"/>
                        <a:t>Ground</a:t>
                      </a:r>
                      <a:r>
                        <a:rPr lang="de-DE" baseline="0" dirty="0" smtClean="0"/>
                        <a:t> Truth</a:t>
                      </a:r>
                    </a:p>
                  </a:txBody>
                  <a:tcPr anchor="ctr"/>
                </a:tc>
                <a:tc>
                  <a:txBody>
                    <a:bodyPr/>
                    <a:lstStyle/>
                    <a:p>
                      <a:pPr algn="ctr"/>
                      <a:r>
                        <a:rPr lang="de-DE" dirty="0" smtClean="0"/>
                        <a:t>Predict(no filtered)</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smtClean="0"/>
                        <a:t>Predict</a:t>
                      </a:r>
                      <a:r>
                        <a:rPr lang="de-DE" baseline="0" dirty="0" smtClean="0"/>
                        <a:t> </a:t>
                      </a:r>
                      <a:r>
                        <a:rPr lang="de-DE" dirty="0" smtClean="0"/>
                        <a:t>(filtered)</a:t>
                      </a:r>
                      <a:endParaRPr lang="en-US" dirty="0" smtClean="0"/>
                    </a:p>
                  </a:txBody>
                  <a:tcPr anchor="ctr"/>
                </a:tc>
                <a:extLst>
                  <a:ext uri="{0D108BD9-81ED-4DB2-BD59-A6C34878D82A}">
                    <a16:rowId xmlns:a16="http://schemas.microsoft.com/office/drawing/2014/main" val="1223798883"/>
                  </a:ext>
                </a:extLst>
              </a:tr>
              <a:tr h="1880353">
                <a:tc>
                  <a:txBody>
                    <a:bodyPr/>
                    <a:lstStyle/>
                    <a:p>
                      <a:pPr algn="ctr"/>
                      <a:r>
                        <a:rPr lang="de-DE" dirty="0" smtClean="0"/>
                        <a:t>Package</a:t>
                      </a:r>
                      <a:endParaRPr lang="en-US" dirty="0"/>
                    </a:p>
                  </a:txBody>
                  <a:tcPr anchor="ct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74017671"/>
                  </a:ext>
                </a:extLst>
              </a:tr>
              <a:tr h="1880353">
                <a:tc>
                  <a:txBody>
                    <a:bodyPr/>
                    <a:lstStyle/>
                    <a:p>
                      <a:pPr algn="ctr"/>
                      <a:r>
                        <a:rPr lang="de-DE" dirty="0" smtClean="0"/>
                        <a:t>Without</a:t>
                      </a:r>
                    </a:p>
                    <a:p>
                      <a:pPr algn="ctr"/>
                      <a:r>
                        <a:rPr lang="de-DE" dirty="0" smtClean="0"/>
                        <a:t>Package</a:t>
                      </a:r>
                      <a:endParaRPr lang="en-US" dirty="0"/>
                    </a:p>
                  </a:txBody>
                  <a:tcPr anchor="ct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72502128"/>
                  </a:ext>
                </a:extLst>
              </a:tr>
            </a:tbl>
          </a:graphicData>
        </a:graphic>
      </p:graphicFrame>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2210" t="22278" r="32711" b="22843"/>
          <a:stretch/>
        </p:blipFill>
        <p:spPr>
          <a:xfrm rot="16200000">
            <a:off x="4698289" y="1719536"/>
            <a:ext cx="1388925" cy="2172859"/>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2676" t="22311" r="32450" b="22614"/>
          <a:stretch/>
        </p:blipFill>
        <p:spPr>
          <a:xfrm rot="16200000">
            <a:off x="9725076" y="1690793"/>
            <a:ext cx="1366936" cy="2158759"/>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32066" t="22146" r="32315" b="22941"/>
          <a:stretch/>
        </p:blipFill>
        <p:spPr>
          <a:xfrm rot="16200000">
            <a:off x="7253192" y="1731540"/>
            <a:ext cx="1385059" cy="2135300"/>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32033" r="32296"/>
          <a:stretch/>
        </p:blipFill>
        <p:spPr>
          <a:xfrm rot="16200000">
            <a:off x="2267558" y="1730372"/>
            <a:ext cx="1333428" cy="2147945"/>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32851" t="24750" r="33554" b="24469"/>
          <a:stretch/>
        </p:blipFill>
        <p:spPr>
          <a:xfrm rot="16200000">
            <a:off x="4686280" y="3570674"/>
            <a:ext cx="1412946" cy="2172859"/>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l="33677" t="24495" r="33573" b="24951"/>
          <a:stretch/>
        </p:blipFill>
        <p:spPr>
          <a:xfrm rot="16200000">
            <a:off x="9707380" y="3593969"/>
            <a:ext cx="1391392" cy="2147822"/>
          </a:xfrm>
          <a:prstGeom prst="rect">
            <a:avLst/>
          </a:prstGeom>
        </p:spPr>
      </p:pic>
      <p:pic>
        <p:nvPicPr>
          <p:cNvPr id="11" name="Picture 10"/>
          <p:cNvPicPr>
            <a:picLocks noChangeAspect="1"/>
          </p:cNvPicPr>
          <p:nvPr/>
        </p:nvPicPr>
        <p:blipFill rotWithShape="1">
          <a:blip r:embed="rId8" cstate="print">
            <a:extLst>
              <a:ext uri="{28A0092B-C50C-407E-A947-70E740481C1C}">
                <a14:useLocalDpi xmlns:a14="http://schemas.microsoft.com/office/drawing/2010/main" val="0"/>
              </a:ext>
            </a:extLst>
          </a:blip>
          <a:srcRect l="33533" t="24412" r="33366" b="24790"/>
          <a:stretch/>
        </p:blipFill>
        <p:spPr>
          <a:xfrm rot="16200000">
            <a:off x="7250028" y="3600230"/>
            <a:ext cx="1391390" cy="2135302"/>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32418" t="4122" r="32604" b="4513"/>
          <a:stretch/>
        </p:blipFill>
        <p:spPr>
          <a:xfrm rot="16200000">
            <a:off x="2247311" y="3602641"/>
            <a:ext cx="1412946" cy="2108926"/>
          </a:xfrm>
          <a:prstGeom prst="rect">
            <a:avLst/>
          </a:prstGeom>
        </p:spPr>
      </p:pic>
    </p:spTree>
    <p:extLst>
      <p:ext uri="{BB962C8B-B14F-4D97-AF65-F5344CB8AC3E}">
        <p14:creationId xmlns:p14="http://schemas.microsoft.com/office/powerpoint/2010/main" val="4294846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2300" y="334800"/>
            <a:ext cx="10944000" cy="579600"/>
          </a:xfrm>
        </p:spPr>
        <p:txBody>
          <a:bodyPr/>
          <a:lstStyle/>
          <a:p>
            <a:r>
              <a:rPr lang="de-DE" dirty="0" smtClean="0"/>
              <a:t>Results – Dexnet Vase (unseen object)</a:t>
            </a:r>
            <a:br>
              <a:rPr lang="de-DE" dirty="0" smtClean="0"/>
            </a:br>
            <a:r>
              <a:rPr lang="de-DE" dirty="0" smtClean="0"/>
              <a:t/>
            </a:r>
            <a:br>
              <a:rPr lang="de-DE" dirty="0" smtClean="0"/>
            </a:br>
            <a:endParaRPr lang="de-DE" dirty="0"/>
          </a:p>
        </p:txBody>
      </p:sp>
      <p:sp>
        <p:nvSpPr>
          <p:cNvPr id="3" name="Inhaltsplatzhalter 2"/>
          <p:cNvSpPr>
            <a:spLocks noGrp="1"/>
          </p:cNvSpPr>
          <p:nvPr>
            <p:ph idx="1"/>
          </p:nvPr>
        </p:nvSpPr>
        <p:spPr>
          <a:xfrm>
            <a:off x="622300" y="914400"/>
            <a:ext cx="10944000" cy="5106988"/>
          </a:xfrm>
        </p:spPr>
        <p:txBody>
          <a:bodyPr/>
          <a:lstStyle/>
          <a:p>
            <a:r>
              <a:rPr lang="de-DE" dirty="0" smtClean="0"/>
              <a:t>Middle - level</a:t>
            </a:r>
            <a:endParaRPr lang="de-DE" dirty="0"/>
          </a:p>
        </p:txBody>
      </p:sp>
      <p:graphicFrame>
        <p:nvGraphicFramePr>
          <p:cNvPr id="8" name="Table 7"/>
          <p:cNvGraphicFramePr>
            <a:graphicFrameLocks noGrp="1"/>
          </p:cNvGraphicFramePr>
          <p:nvPr/>
        </p:nvGraphicFramePr>
        <p:xfrm>
          <a:off x="622300" y="1291650"/>
          <a:ext cx="10944000" cy="4323982"/>
        </p:xfrm>
        <a:graphic>
          <a:graphicData uri="http://schemas.openxmlformats.org/drawingml/2006/table">
            <a:tbl>
              <a:tblPr firstRow="1" bandRow="1">
                <a:tableStyleId>{5C22544A-7EE6-4342-B048-85BDC9FD1C3A}</a:tableStyleId>
              </a:tblPr>
              <a:tblGrid>
                <a:gridCol w="1101997">
                  <a:extLst>
                    <a:ext uri="{9D8B030D-6E8A-4147-A177-3AD203B41FA5}">
                      <a16:colId xmlns:a16="http://schemas.microsoft.com/office/drawing/2014/main" val="2582570192"/>
                    </a:ext>
                  </a:extLst>
                </a:gridCol>
                <a:gridCol w="2429692">
                  <a:extLst>
                    <a:ext uri="{9D8B030D-6E8A-4147-A177-3AD203B41FA5}">
                      <a16:colId xmlns:a16="http://schemas.microsoft.com/office/drawing/2014/main" val="2625082183"/>
                    </a:ext>
                  </a:extLst>
                </a:gridCol>
                <a:gridCol w="2499360">
                  <a:extLst>
                    <a:ext uri="{9D8B030D-6E8A-4147-A177-3AD203B41FA5}">
                      <a16:colId xmlns:a16="http://schemas.microsoft.com/office/drawing/2014/main" val="3401531320"/>
                    </a:ext>
                  </a:extLst>
                </a:gridCol>
                <a:gridCol w="2551611">
                  <a:extLst>
                    <a:ext uri="{9D8B030D-6E8A-4147-A177-3AD203B41FA5}">
                      <a16:colId xmlns:a16="http://schemas.microsoft.com/office/drawing/2014/main" val="3530147558"/>
                    </a:ext>
                  </a:extLst>
                </a:gridCol>
                <a:gridCol w="2361340">
                  <a:extLst>
                    <a:ext uri="{9D8B030D-6E8A-4147-A177-3AD203B41FA5}">
                      <a16:colId xmlns:a16="http://schemas.microsoft.com/office/drawing/2014/main" val="1797393266"/>
                    </a:ext>
                  </a:extLst>
                </a:gridCol>
              </a:tblGrid>
              <a:tr h="563276">
                <a:tc>
                  <a:txBody>
                    <a:bodyPr/>
                    <a:lstStyle/>
                    <a:p>
                      <a:pPr algn="ctr"/>
                      <a:endParaRPr lang="en-US" dirty="0"/>
                    </a:p>
                  </a:txBody>
                  <a:tcPr anchor="ctr"/>
                </a:tc>
                <a:tc>
                  <a:txBody>
                    <a:bodyPr/>
                    <a:lstStyle/>
                    <a:p>
                      <a:pPr algn="ctr"/>
                      <a:r>
                        <a:rPr lang="de-DE" dirty="0" smtClean="0"/>
                        <a:t>RGB Image</a:t>
                      </a:r>
                      <a:endParaRPr lang="en-US" dirty="0"/>
                    </a:p>
                  </a:txBody>
                  <a:tcPr anchor="ctr"/>
                </a:tc>
                <a:tc>
                  <a:txBody>
                    <a:bodyPr/>
                    <a:lstStyle/>
                    <a:p>
                      <a:pPr algn="ctr"/>
                      <a:r>
                        <a:rPr lang="de-DE" dirty="0" smtClean="0"/>
                        <a:t>Ground</a:t>
                      </a:r>
                      <a:r>
                        <a:rPr lang="de-DE" baseline="0" dirty="0" smtClean="0"/>
                        <a:t> Truth</a:t>
                      </a:r>
                    </a:p>
                  </a:txBody>
                  <a:tcPr anchor="ctr"/>
                </a:tc>
                <a:tc>
                  <a:txBody>
                    <a:bodyPr/>
                    <a:lstStyle/>
                    <a:p>
                      <a:pPr algn="ctr"/>
                      <a:r>
                        <a:rPr lang="de-DE" dirty="0" smtClean="0"/>
                        <a:t>Predict(no filtered)</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smtClean="0"/>
                        <a:t>Predict</a:t>
                      </a:r>
                      <a:r>
                        <a:rPr lang="de-DE" baseline="0" dirty="0" smtClean="0"/>
                        <a:t> </a:t>
                      </a:r>
                      <a:r>
                        <a:rPr lang="de-DE" dirty="0" smtClean="0"/>
                        <a:t>(filtered)</a:t>
                      </a:r>
                      <a:endParaRPr lang="en-US" dirty="0" smtClean="0"/>
                    </a:p>
                  </a:txBody>
                  <a:tcPr anchor="ctr"/>
                </a:tc>
                <a:extLst>
                  <a:ext uri="{0D108BD9-81ED-4DB2-BD59-A6C34878D82A}">
                    <a16:rowId xmlns:a16="http://schemas.microsoft.com/office/drawing/2014/main" val="1223798883"/>
                  </a:ext>
                </a:extLst>
              </a:tr>
              <a:tr h="1880353">
                <a:tc>
                  <a:txBody>
                    <a:bodyPr/>
                    <a:lstStyle/>
                    <a:p>
                      <a:pPr algn="ctr"/>
                      <a:r>
                        <a:rPr lang="de-DE" dirty="0" smtClean="0"/>
                        <a:t>Package</a:t>
                      </a:r>
                      <a:endParaRPr lang="en-US" dirty="0"/>
                    </a:p>
                  </a:txBody>
                  <a:tcPr anchor="ct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74017671"/>
                  </a:ext>
                </a:extLst>
              </a:tr>
              <a:tr h="1880353">
                <a:tc>
                  <a:txBody>
                    <a:bodyPr/>
                    <a:lstStyle/>
                    <a:p>
                      <a:pPr algn="ctr"/>
                      <a:r>
                        <a:rPr lang="de-DE" dirty="0" smtClean="0"/>
                        <a:t>Without</a:t>
                      </a:r>
                    </a:p>
                    <a:p>
                      <a:pPr algn="ctr"/>
                      <a:r>
                        <a:rPr lang="de-DE" dirty="0" smtClean="0"/>
                        <a:t>Package</a:t>
                      </a:r>
                      <a:endParaRPr lang="en-US" dirty="0"/>
                    </a:p>
                  </a:txBody>
                  <a:tcPr anchor="ct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72502128"/>
                  </a:ext>
                </a:extLst>
              </a:tr>
            </a:tbl>
          </a:graphicData>
        </a:graphic>
      </p:graphicFrame>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32504" t="1546" r="32431" b="1635"/>
          <a:stretch/>
        </p:blipFill>
        <p:spPr>
          <a:xfrm rot="16200000">
            <a:off x="2262297" y="1713234"/>
            <a:ext cx="1361374" cy="2147946"/>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l="32287" t="23308" r="33422" b="23633"/>
          <a:stretch/>
        </p:blipFill>
        <p:spPr>
          <a:xfrm rot="16200000">
            <a:off x="7271544" y="1733977"/>
            <a:ext cx="1361375" cy="2106457"/>
          </a:xfrm>
          <a:prstGeom prst="rect">
            <a:avLst/>
          </a:prstGeom>
        </p:spPr>
      </p:pic>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32587" t="22942" r="32883" b="23580"/>
          <a:stretch/>
        </p:blipFill>
        <p:spPr>
          <a:xfrm rot="16200000">
            <a:off x="9715347" y="1732970"/>
            <a:ext cx="1361375" cy="2108472"/>
          </a:xfrm>
          <a:prstGeom prst="rect">
            <a:avLst/>
          </a:prstGeom>
        </p:spPr>
      </p:pic>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l="32223" t="22900" r="32839" b="23077"/>
          <a:stretch/>
        </p:blipFill>
        <p:spPr>
          <a:xfrm rot="16200000">
            <a:off x="4724258" y="1747804"/>
            <a:ext cx="1357934" cy="2099661"/>
          </a:xfrm>
          <a:prstGeom prst="rect">
            <a:avLst/>
          </a:prstGeom>
        </p:spPr>
      </p:pic>
      <p:pic>
        <p:nvPicPr>
          <p:cNvPr id="18" name="Picture 17"/>
          <p:cNvPicPr>
            <a:picLocks noChangeAspect="1"/>
          </p:cNvPicPr>
          <p:nvPr/>
        </p:nvPicPr>
        <p:blipFill rotWithShape="1">
          <a:blip r:embed="rId6">
            <a:extLst>
              <a:ext uri="{28A0092B-C50C-407E-A947-70E740481C1C}">
                <a14:useLocalDpi xmlns:a14="http://schemas.microsoft.com/office/drawing/2010/main" val="0"/>
              </a:ext>
            </a:extLst>
          </a:blip>
          <a:srcRect l="32620" t="4147" r="32835" b="5347"/>
          <a:stretch/>
        </p:blipFill>
        <p:spPr>
          <a:xfrm rot="16200000">
            <a:off x="2225765" y="3531678"/>
            <a:ext cx="1435411" cy="2148919"/>
          </a:xfrm>
          <a:prstGeom prst="rect">
            <a:avLst/>
          </a:prstGeom>
        </p:spPr>
      </p:pic>
      <p:pic>
        <p:nvPicPr>
          <p:cNvPr id="19" name="Picture 18"/>
          <p:cNvPicPr>
            <a:picLocks noChangeAspect="1"/>
          </p:cNvPicPr>
          <p:nvPr/>
        </p:nvPicPr>
        <p:blipFill rotWithShape="1">
          <a:blip r:embed="rId7" cstate="print">
            <a:extLst>
              <a:ext uri="{28A0092B-C50C-407E-A947-70E740481C1C}">
                <a14:useLocalDpi xmlns:a14="http://schemas.microsoft.com/office/drawing/2010/main" val="0"/>
              </a:ext>
            </a:extLst>
          </a:blip>
          <a:srcRect l="32138" t="23844" r="32380" b="25375"/>
          <a:stretch/>
        </p:blipFill>
        <p:spPr>
          <a:xfrm rot="16200000">
            <a:off x="7216321" y="3557562"/>
            <a:ext cx="1471819" cy="2106457"/>
          </a:xfrm>
          <a:prstGeom prst="rect">
            <a:avLst/>
          </a:prstGeom>
        </p:spPr>
      </p:pic>
      <p:pic>
        <p:nvPicPr>
          <p:cNvPr id="20" name="Picture 19"/>
          <p:cNvPicPr>
            <a:picLocks noChangeAspect="1"/>
          </p:cNvPicPr>
          <p:nvPr/>
        </p:nvPicPr>
        <p:blipFill rotWithShape="1">
          <a:blip r:embed="rId8" cstate="print">
            <a:extLst>
              <a:ext uri="{28A0092B-C50C-407E-A947-70E740481C1C}">
                <a14:useLocalDpi xmlns:a14="http://schemas.microsoft.com/office/drawing/2010/main" val="0"/>
              </a:ext>
            </a:extLst>
          </a:blip>
          <a:srcRect l="33073" t="24764" r="33236" b="24944"/>
          <a:stretch/>
        </p:blipFill>
        <p:spPr>
          <a:xfrm rot="16200000">
            <a:off x="9707143" y="3591366"/>
            <a:ext cx="1377781" cy="2056687"/>
          </a:xfrm>
          <a:prstGeom prst="rect">
            <a:avLst/>
          </a:prstGeom>
        </p:spPr>
      </p:pic>
      <p:pic>
        <p:nvPicPr>
          <p:cNvPr id="21" name="Picture 20"/>
          <p:cNvPicPr>
            <a:picLocks noChangeAspect="1"/>
          </p:cNvPicPr>
          <p:nvPr/>
        </p:nvPicPr>
        <p:blipFill rotWithShape="1">
          <a:blip r:embed="rId9" cstate="print">
            <a:extLst>
              <a:ext uri="{28A0092B-C50C-407E-A947-70E740481C1C}">
                <a14:useLocalDpi xmlns:a14="http://schemas.microsoft.com/office/drawing/2010/main" val="0"/>
              </a:ext>
            </a:extLst>
          </a:blip>
          <a:srcRect l="32617" t="24516" r="32959" b="24460"/>
          <a:stretch/>
        </p:blipFill>
        <p:spPr>
          <a:xfrm rot="16200000">
            <a:off x="4694966" y="3565753"/>
            <a:ext cx="1416518" cy="2099662"/>
          </a:xfrm>
          <a:prstGeom prst="rect">
            <a:avLst/>
          </a:prstGeom>
        </p:spPr>
      </p:pic>
    </p:spTree>
    <p:extLst>
      <p:ext uri="{BB962C8B-B14F-4D97-AF65-F5344CB8AC3E}">
        <p14:creationId xmlns:p14="http://schemas.microsoft.com/office/powerpoint/2010/main" val="1296055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2300" y="334800"/>
            <a:ext cx="10944000" cy="579600"/>
          </a:xfrm>
        </p:spPr>
        <p:txBody>
          <a:bodyPr/>
          <a:lstStyle/>
          <a:p>
            <a:r>
              <a:rPr lang="de-DE" dirty="0" smtClean="0"/>
              <a:t>Results – Dexnet Vase (unseen object)</a:t>
            </a:r>
            <a:br>
              <a:rPr lang="de-DE" dirty="0" smtClean="0"/>
            </a:br>
            <a:r>
              <a:rPr lang="de-DE" dirty="0" smtClean="0"/>
              <a:t/>
            </a:r>
            <a:br>
              <a:rPr lang="de-DE" dirty="0" smtClean="0"/>
            </a:br>
            <a:endParaRPr lang="de-DE" dirty="0"/>
          </a:p>
        </p:txBody>
      </p:sp>
      <p:sp>
        <p:nvSpPr>
          <p:cNvPr id="3" name="Inhaltsplatzhalter 2"/>
          <p:cNvSpPr>
            <a:spLocks noGrp="1"/>
          </p:cNvSpPr>
          <p:nvPr>
            <p:ph idx="1"/>
          </p:nvPr>
        </p:nvSpPr>
        <p:spPr>
          <a:xfrm>
            <a:off x="622300" y="914400"/>
            <a:ext cx="10944000" cy="5106988"/>
          </a:xfrm>
        </p:spPr>
        <p:txBody>
          <a:bodyPr/>
          <a:lstStyle/>
          <a:p>
            <a:r>
              <a:rPr lang="de-DE" dirty="0" smtClean="0"/>
              <a:t>Challenge </a:t>
            </a:r>
            <a:r>
              <a:rPr lang="de-DE" dirty="0"/>
              <a:t>- level</a:t>
            </a:r>
          </a:p>
          <a:p>
            <a:endParaRPr lang="de-DE" dirty="0"/>
          </a:p>
          <a:p>
            <a:endParaRPr lang="de-DE" dirty="0"/>
          </a:p>
        </p:txBody>
      </p:sp>
      <p:graphicFrame>
        <p:nvGraphicFramePr>
          <p:cNvPr id="8" name="Table 7"/>
          <p:cNvGraphicFramePr>
            <a:graphicFrameLocks noGrp="1"/>
          </p:cNvGraphicFramePr>
          <p:nvPr>
            <p:extLst>
              <p:ext uri="{D42A27DB-BD31-4B8C-83A1-F6EECF244321}">
                <p14:modId xmlns:p14="http://schemas.microsoft.com/office/powerpoint/2010/main" val="3700200862"/>
              </p:ext>
            </p:extLst>
          </p:nvPr>
        </p:nvGraphicFramePr>
        <p:xfrm>
          <a:off x="622300" y="1291650"/>
          <a:ext cx="10944000" cy="2443629"/>
        </p:xfrm>
        <a:graphic>
          <a:graphicData uri="http://schemas.openxmlformats.org/drawingml/2006/table">
            <a:tbl>
              <a:tblPr firstRow="1" bandRow="1">
                <a:tableStyleId>{5C22544A-7EE6-4342-B048-85BDC9FD1C3A}</a:tableStyleId>
              </a:tblPr>
              <a:tblGrid>
                <a:gridCol w="1101997">
                  <a:extLst>
                    <a:ext uri="{9D8B030D-6E8A-4147-A177-3AD203B41FA5}">
                      <a16:colId xmlns:a16="http://schemas.microsoft.com/office/drawing/2014/main" val="2582570192"/>
                    </a:ext>
                  </a:extLst>
                </a:gridCol>
                <a:gridCol w="2429692">
                  <a:extLst>
                    <a:ext uri="{9D8B030D-6E8A-4147-A177-3AD203B41FA5}">
                      <a16:colId xmlns:a16="http://schemas.microsoft.com/office/drawing/2014/main" val="2625082183"/>
                    </a:ext>
                  </a:extLst>
                </a:gridCol>
                <a:gridCol w="2499360">
                  <a:extLst>
                    <a:ext uri="{9D8B030D-6E8A-4147-A177-3AD203B41FA5}">
                      <a16:colId xmlns:a16="http://schemas.microsoft.com/office/drawing/2014/main" val="3401531320"/>
                    </a:ext>
                  </a:extLst>
                </a:gridCol>
                <a:gridCol w="2551611">
                  <a:extLst>
                    <a:ext uri="{9D8B030D-6E8A-4147-A177-3AD203B41FA5}">
                      <a16:colId xmlns:a16="http://schemas.microsoft.com/office/drawing/2014/main" val="3530147558"/>
                    </a:ext>
                  </a:extLst>
                </a:gridCol>
                <a:gridCol w="2361340">
                  <a:extLst>
                    <a:ext uri="{9D8B030D-6E8A-4147-A177-3AD203B41FA5}">
                      <a16:colId xmlns:a16="http://schemas.microsoft.com/office/drawing/2014/main" val="1797393266"/>
                    </a:ext>
                  </a:extLst>
                </a:gridCol>
              </a:tblGrid>
              <a:tr h="563276">
                <a:tc>
                  <a:txBody>
                    <a:bodyPr/>
                    <a:lstStyle/>
                    <a:p>
                      <a:pPr algn="ctr"/>
                      <a:endParaRPr lang="en-US" dirty="0"/>
                    </a:p>
                  </a:txBody>
                  <a:tcPr anchor="ctr"/>
                </a:tc>
                <a:tc>
                  <a:txBody>
                    <a:bodyPr/>
                    <a:lstStyle/>
                    <a:p>
                      <a:pPr algn="ctr"/>
                      <a:r>
                        <a:rPr lang="de-DE" dirty="0" smtClean="0"/>
                        <a:t>RGB Image</a:t>
                      </a:r>
                      <a:endParaRPr lang="en-US" dirty="0"/>
                    </a:p>
                  </a:txBody>
                  <a:tcPr anchor="ctr"/>
                </a:tc>
                <a:tc>
                  <a:txBody>
                    <a:bodyPr/>
                    <a:lstStyle/>
                    <a:p>
                      <a:pPr algn="ctr"/>
                      <a:r>
                        <a:rPr lang="de-DE" dirty="0" smtClean="0"/>
                        <a:t>Ground</a:t>
                      </a:r>
                      <a:r>
                        <a:rPr lang="de-DE" baseline="0" dirty="0" smtClean="0"/>
                        <a:t> Truth</a:t>
                      </a:r>
                    </a:p>
                  </a:txBody>
                  <a:tcPr anchor="ctr"/>
                </a:tc>
                <a:tc>
                  <a:txBody>
                    <a:bodyPr/>
                    <a:lstStyle/>
                    <a:p>
                      <a:pPr algn="ctr"/>
                      <a:r>
                        <a:rPr lang="de-DE" dirty="0" smtClean="0"/>
                        <a:t>Predict(no filtered)</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smtClean="0"/>
                        <a:t>Predict</a:t>
                      </a:r>
                      <a:r>
                        <a:rPr lang="de-DE" baseline="0" dirty="0" smtClean="0"/>
                        <a:t> </a:t>
                      </a:r>
                      <a:r>
                        <a:rPr lang="de-DE" dirty="0" smtClean="0"/>
                        <a:t>(filtered)</a:t>
                      </a:r>
                      <a:endParaRPr lang="en-US" dirty="0" smtClean="0"/>
                    </a:p>
                  </a:txBody>
                  <a:tcPr anchor="ctr"/>
                </a:tc>
                <a:extLst>
                  <a:ext uri="{0D108BD9-81ED-4DB2-BD59-A6C34878D82A}">
                    <a16:rowId xmlns:a16="http://schemas.microsoft.com/office/drawing/2014/main" val="1223798883"/>
                  </a:ext>
                </a:extLst>
              </a:tr>
              <a:tr h="1880353">
                <a:tc>
                  <a:txBody>
                    <a:bodyPr/>
                    <a:lstStyle/>
                    <a:p>
                      <a:pPr algn="ctr"/>
                      <a:r>
                        <a:rPr lang="de-DE" dirty="0" smtClean="0"/>
                        <a:t>Package</a:t>
                      </a:r>
                      <a:endParaRPr lang="en-US" dirty="0"/>
                    </a:p>
                  </a:txBody>
                  <a:tcPr anchor="ct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74017671"/>
                  </a:ext>
                </a:extLst>
              </a:tr>
            </a:tbl>
          </a:graphicData>
        </a:graphic>
      </p:graphicFrame>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32413" t="22635" r="32756" b="23328"/>
          <a:stretch/>
        </p:blipFill>
        <p:spPr>
          <a:xfrm rot="16200000">
            <a:off x="4718700" y="1741542"/>
            <a:ext cx="1348340" cy="2091813"/>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32342" t="1584" r="32204" b="1370"/>
          <a:stretch/>
        </p:blipFill>
        <p:spPr>
          <a:xfrm rot="16200000">
            <a:off x="2269462" y="1732980"/>
            <a:ext cx="1348339" cy="2108940"/>
          </a:xfrm>
          <a:prstGeom prst="rect">
            <a:avLst/>
          </a:prstGeom>
        </p:spPr>
      </p:pic>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32817" t="22773" r="33328" b="23842"/>
          <a:stretch/>
        </p:blipFill>
        <p:spPr>
          <a:xfrm rot="16200000">
            <a:off x="7275309" y="1724334"/>
            <a:ext cx="1348341" cy="2126230"/>
          </a:xfrm>
          <a:prstGeom prst="rect">
            <a:avLst/>
          </a:prstGeom>
        </p:spPr>
      </p:pic>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l="32748" t="23067" r="33073" b="23873"/>
          <a:stretch/>
        </p:blipFill>
        <p:spPr>
          <a:xfrm rot="16200000">
            <a:off x="9707798" y="1740879"/>
            <a:ext cx="1348341" cy="2093139"/>
          </a:xfrm>
          <a:prstGeom prst="rect">
            <a:avLst/>
          </a:prstGeom>
        </p:spPr>
      </p:pic>
    </p:spTree>
    <p:extLst>
      <p:ext uri="{BB962C8B-B14F-4D97-AF65-F5344CB8AC3E}">
        <p14:creationId xmlns:p14="http://schemas.microsoft.com/office/powerpoint/2010/main" val="2412237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2300" y="334800"/>
            <a:ext cx="10944000" cy="579600"/>
          </a:xfrm>
        </p:spPr>
        <p:txBody>
          <a:bodyPr/>
          <a:lstStyle/>
          <a:p>
            <a:r>
              <a:rPr lang="de-DE" dirty="0" smtClean="0"/>
              <a:t>Results – Dexnet U2 (seen, but still challenging object)</a:t>
            </a:r>
            <a:br>
              <a:rPr lang="de-DE" dirty="0" smtClean="0"/>
            </a:br>
            <a:r>
              <a:rPr lang="de-DE" dirty="0" smtClean="0"/>
              <a:t/>
            </a:r>
            <a:br>
              <a:rPr lang="de-DE" dirty="0" smtClean="0"/>
            </a:br>
            <a:endParaRPr lang="de-DE" dirty="0"/>
          </a:p>
        </p:txBody>
      </p:sp>
      <p:sp>
        <p:nvSpPr>
          <p:cNvPr id="3" name="Inhaltsplatzhalter 2"/>
          <p:cNvSpPr>
            <a:spLocks noGrp="1"/>
          </p:cNvSpPr>
          <p:nvPr>
            <p:ph idx="1"/>
          </p:nvPr>
        </p:nvSpPr>
        <p:spPr>
          <a:xfrm>
            <a:off x="622300" y="914400"/>
            <a:ext cx="10944000" cy="5106988"/>
          </a:xfrm>
        </p:spPr>
        <p:txBody>
          <a:bodyPr/>
          <a:lstStyle/>
          <a:p>
            <a:r>
              <a:rPr lang="de-DE" dirty="0" smtClean="0"/>
              <a:t>Simple - level</a:t>
            </a:r>
            <a:endParaRPr lang="de-DE" dirty="0"/>
          </a:p>
        </p:txBody>
      </p:sp>
      <p:graphicFrame>
        <p:nvGraphicFramePr>
          <p:cNvPr id="8" name="Table 7"/>
          <p:cNvGraphicFramePr>
            <a:graphicFrameLocks noGrp="1"/>
          </p:cNvGraphicFramePr>
          <p:nvPr/>
        </p:nvGraphicFramePr>
        <p:xfrm>
          <a:off x="622300" y="1291650"/>
          <a:ext cx="10944000" cy="4323982"/>
        </p:xfrm>
        <a:graphic>
          <a:graphicData uri="http://schemas.openxmlformats.org/drawingml/2006/table">
            <a:tbl>
              <a:tblPr firstRow="1" bandRow="1">
                <a:tableStyleId>{5C22544A-7EE6-4342-B048-85BDC9FD1C3A}</a:tableStyleId>
              </a:tblPr>
              <a:tblGrid>
                <a:gridCol w="1101997">
                  <a:extLst>
                    <a:ext uri="{9D8B030D-6E8A-4147-A177-3AD203B41FA5}">
                      <a16:colId xmlns:a16="http://schemas.microsoft.com/office/drawing/2014/main" val="2582570192"/>
                    </a:ext>
                  </a:extLst>
                </a:gridCol>
                <a:gridCol w="2429692">
                  <a:extLst>
                    <a:ext uri="{9D8B030D-6E8A-4147-A177-3AD203B41FA5}">
                      <a16:colId xmlns:a16="http://schemas.microsoft.com/office/drawing/2014/main" val="2625082183"/>
                    </a:ext>
                  </a:extLst>
                </a:gridCol>
                <a:gridCol w="2499360">
                  <a:extLst>
                    <a:ext uri="{9D8B030D-6E8A-4147-A177-3AD203B41FA5}">
                      <a16:colId xmlns:a16="http://schemas.microsoft.com/office/drawing/2014/main" val="3401531320"/>
                    </a:ext>
                  </a:extLst>
                </a:gridCol>
                <a:gridCol w="2551611">
                  <a:extLst>
                    <a:ext uri="{9D8B030D-6E8A-4147-A177-3AD203B41FA5}">
                      <a16:colId xmlns:a16="http://schemas.microsoft.com/office/drawing/2014/main" val="3530147558"/>
                    </a:ext>
                  </a:extLst>
                </a:gridCol>
                <a:gridCol w="2361340">
                  <a:extLst>
                    <a:ext uri="{9D8B030D-6E8A-4147-A177-3AD203B41FA5}">
                      <a16:colId xmlns:a16="http://schemas.microsoft.com/office/drawing/2014/main" val="1797393266"/>
                    </a:ext>
                  </a:extLst>
                </a:gridCol>
              </a:tblGrid>
              <a:tr h="563276">
                <a:tc>
                  <a:txBody>
                    <a:bodyPr/>
                    <a:lstStyle/>
                    <a:p>
                      <a:pPr algn="ctr"/>
                      <a:endParaRPr lang="en-US" dirty="0"/>
                    </a:p>
                  </a:txBody>
                  <a:tcPr anchor="ctr"/>
                </a:tc>
                <a:tc>
                  <a:txBody>
                    <a:bodyPr/>
                    <a:lstStyle/>
                    <a:p>
                      <a:pPr algn="ctr"/>
                      <a:r>
                        <a:rPr lang="de-DE" dirty="0" smtClean="0"/>
                        <a:t>RGB Image</a:t>
                      </a:r>
                      <a:endParaRPr lang="en-US" dirty="0"/>
                    </a:p>
                  </a:txBody>
                  <a:tcPr anchor="ctr"/>
                </a:tc>
                <a:tc>
                  <a:txBody>
                    <a:bodyPr/>
                    <a:lstStyle/>
                    <a:p>
                      <a:pPr algn="ctr"/>
                      <a:r>
                        <a:rPr lang="de-DE" dirty="0" smtClean="0"/>
                        <a:t>Ground</a:t>
                      </a:r>
                      <a:r>
                        <a:rPr lang="de-DE" baseline="0" dirty="0" smtClean="0"/>
                        <a:t> Truth</a:t>
                      </a:r>
                    </a:p>
                  </a:txBody>
                  <a:tcPr anchor="ctr"/>
                </a:tc>
                <a:tc>
                  <a:txBody>
                    <a:bodyPr/>
                    <a:lstStyle/>
                    <a:p>
                      <a:pPr algn="ctr"/>
                      <a:r>
                        <a:rPr lang="de-DE" dirty="0" smtClean="0"/>
                        <a:t>Predict(no filtered)</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smtClean="0"/>
                        <a:t>Predict</a:t>
                      </a:r>
                      <a:r>
                        <a:rPr lang="de-DE" baseline="0" dirty="0" smtClean="0"/>
                        <a:t> </a:t>
                      </a:r>
                      <a:r>
                        <a:rPr lang="de-DE" dirty="0" smtClean="0"/>
                        <a:t>(filtered)</a:t>
                      </a:r>
                      <a:endParaRPr lang="en-US" dirty="0" smtClean="0"/>
                    </a:p>
                  </a:txBody>
                  <a:tcPr anchor="ctr"/>
                </a:tc>
                <a:extLst>
                  <a:ext uri="{0D108BD9-81ED-4DB2-BD59-A6C34878D82A}">
                    <a16:rowId xmlns:a16="http://schemas.microsoft.com/office/drawing/2014/main" val="1223798883"/>
                  </a:ext>
                </a:extLst>
              </a:tr>
              <a:tr h="1880353">
                <a:tc>
                  <a:txBody>
                    <a:bodyPr/>
                    <a:lstStyle/>
                    <a:p>
                      <a:pPr algn="ctr"/>
                      <a:r>
                        <a:rPr lang="de-DE" dirty="0" smtClean="0"/>
                        <a:t>Package</a:t>
                      </a:r>
                      <a:endParaRPr lang="en-US" dirty="0"/>
                    </a:p>
                  </a:txBody>
                  <a:tcPr anchor="ct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74017671"/>
                  </a:ext>
                </a:extLst>
              </a:tr>
              <a:tr h="1880353">
                <a:tc>
                  <a:txBody>
                    <a:bodyPr/>
                    <a:lstStyle/>
                    <a:p>
                      <a:pPr algn="ctr"/>
                      <a:r>
                        <a:rPr lang="de-DE" dirty="0" smtClean="0"/>
                        <a:t>Without</a:t>
                      </a:r>
                    </a:p>
                    <a:p>
                      <a:pPr algn="ctr"/>
                      <a:r>
                        <a:rPr lang="de-DE" dirty="0" smtClean="0"/>
                        <a:t>Package</a:t>
                      </a:r>
                      <a:endParaRPr lang="en-US" dirty="0"/>
                    </a:p>
                  </a:txBody>
                  <a:tcPr anchor="ct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72502128"/>
                  </a:ext>
                </a:extLst>
              </a:tr>
            </a:tbl>
          </a:graphicData>
        </a:graphic>
      </p:graphicFrame>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32252" t="21844" r="33150" b="22910"/>
          <a:stretch/>
        </p:blipFill>
        <p:spPr>
          <a:xfrm rot="16200000">
            <a:off x="4747144" y="1737107"/>
            <a:ext cx="1308637" cy="2089594"/>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32693" t="922" r="32583" b="1313"/>
          <a:stretch/>
        </p:blipFill>
        <p:spPr>
          <a:xfrm rot="16200000">
            <a:off x="2289160" y="1728524"/>
            <a:ext cx="1309151" cy="2106247"/>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2422" t="23633" r="33398" b="25098"/>
          <a:stretch/>
        </p:blipFill>
        <p:spPr>
          <a:xfrm rot="16200000">
            <a:off x="7281565" y="1758414"/>
            <a:ext cx="1309153" cy="2046466"/>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32791" t="24586" r="33518" b="24633"/>
          <a:stretch/>
        </p:blipFill>
        <p:spPr>
          <a:xfrm rot="16200000">
            <a:off x="9737654" y="1779433"/>
            <a:ext cx="1321601" cy="1991978"/>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33391" t="25044" r="33016" b="24955"/>
          <a:stretch/>
        </p:blipFill>
        <p:spPr>
          <a:xfrm rot="16200000">
            <a:off x="4699491" y="3600292"/>
            <a:ext cx="1403945" cy="2089596"/>
          </a:xfrm>
          <a:prstGeom prst="rect">
            <a:avLst/>
          </a:prstGeom>
        </p:spPr>
      </p:pic>
      <p:pic>
        <p:nvPicPr>
          <p:cNvPr id="18" name="Picture 17"/>
          <p:cNvPicPr>
            <a:picLocks noChangeAspect="1"/>
          </p:cNvPicPr>
          <p:nvPr/>
        </p:nvPicPr>
        <p:blipFill rotWithShape="1">
          <a:blip r:embed="rId7" cstate="print">
            <a:extLst>
              <a:ext uri="{28A0092B-C50C-407E-A947-70E740481C1C}">
                <a14:useLocalDpi xmlns:a14="http://schemas.microsoft.com/office/drawing/2010/main" val="0"/>
              </a:ext>
            </a:extLst>
          </a:blip>
          <a:srcRect l="32978" t="24466" r="33331" b="24264"/>
          <a:stretch/>
        </p:blipFill>
        <p:spPr>
          <a:xfrm rot="16200000">
            <a:off x="9724503" y="3604654"/>
            <a:ext cx="1377856" cy="2096741"/>
          </a:xfrm>
          <a:prstGeom prst="rect">
            <a:avLst/>
          </a:prstGeom>
        </p:spPr>
      </p:pic>
      <p:pic>
        <p:nvPicPr>
          <p:cNvPr id="19" name="Picture 18"/>
          <p:cNvPicPr>
            <a:picLocks noChangeAspect="1"/>
          </p:cNvPicPr>
          <p:nvPr/>
        </p:nvPicPr>
        <p:blipFill rotWithShape="1">
          <a:blip r:embed="rId8" cstate="print">
            <a:extLst>
              <a:ext uri="{28A0092B-C50C-407E-A947-70E740481C1C}">
                <a14:useLocalDpi xmlns:a14="http://schemas.microsoft.com/office/drawing/2010/main" val="0"/>
              </a:ext>
            </a:extLst>
          </a:blip>
          <a:srcRect l="32326" t="24209" r="32517" b="24359"/>
          <a:stretch/>
        </p:blipFill>
        <p:spPr>
          <a:xfrm rot="16200000">
            <a:off x="7236723" y="3619301"/>
            <a:ext cx="1398838" cy="2046467"/>
          </a:xfrm>
          <a:prstGeom prst="rect">
            <a:avLst/>
          </a:prstGeom>
        </p:spPr>
      </p:pic>
      <p:pic>
        <p:nvPicPr>
          <p:cNvPr id="20" name="Picture 19"/>
          <p:cNvPicPr>
            <a:picLocks noChangeAspect="1"/>
          </p:cNvPicPr>
          <p:nvPr/>
        </p:nvPicPr>
        <p:blipFill rotWithShape="1">
          <a:blip r:embed="rId9">
            <a:extLst>
              <a:ext uri="{28A0092B-C50C-407E-A947-70E740481C1C}">
                <a14:useLocalDpi xmlns:a14="http://schemas.microsoft.com/office/drawing/2010/main" val="0"/>
              </a:ext>
            </a:extLst>
          </a:blip>
          <a:srcRect l="32677" t="3970" r="32777" b="4060"/>
          <a:stretch/>
        </p:blipFill>
        <p:spPr>
          <a:xfrm rot="16200000">
            <a:off x="2251083" y="3603627"/>
            <a:ext cx="1382964" cy="2103907"/>
          </a:xfrm>
          <a:prstGeom prst="rect">
            <a:avLst/>
          </a:prstGeom>
        </p:spPr>
      </p:pic>
    </p:spTree>
    <p:extLst>
      <p:ext uri="{BB962C8B-B14F-4D97-AF65-F5344CB8AC3E}">
        <p14:creationId xmlns:p14="http://schemas.microsoft.com/office/powerpoint/2010/main" val="3482677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IPA-Folienmaster_2016_final">
  <a:themeElements>
    <a:clrScheme name="Benutzerdefiniert 2">
      <a:dk1>
        <a:srgbClr val="000000"/>
      </a:dk1>
      <a:lt1>
        <a:srgbClr val="FFFFFF"/>
      </a:lt1>
      <a:dk2>
        <a:srgbClr val="179C7D"/>
      </a:dk2>
      <a:lt2>
        <a:srgbClr val="A8AFAF"/>
      </a:lt2>
      <a:accent1>
        <a:srgbClr val="179C7D"/>
      </a:accent1>
      <a:accent2>
        <a:srgbClr val="006E92"/>
      </a:accent2>
      <a:accent3>
        <a:srgbClr val="EB6A0A"/>
      </a:accent3>
      <a:accent4>
        <a:srgbClr val="25BAE2"/>
      </a:accent4>
      <a:accent5>
        <a:srgbClr val="B1C800"/>
      </a:accent5>
      <a:accent6>
        <a:srgbClr val="A8AFAF"/>
      </a:accent6>
      <a:hlink>
        <a:srgbClr val="25BAE2"/>
      </a:hlink>
      <a:folHlink>
        <a:srgbClr val="B1C800"/>
      </a:folHlink>
    </a:clrScheme>
    <a:fontScheme name="Bullets">
      <a:majorFont>
        <a:latin typeface="Frutiger LT Com 45 Light"/>
        <a:ea typeface=""/>
        <a:cs typeface=""/>
      </a:majorFont>
      <a:minorFont>
        <a:latin typeface="Frutiger LT Com 55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algn="ctr">
          <a:noFill/>
          <a:miter lim="800000"/>
          <a:headEnd/>
          <a:tailEnd/>
        </a:ln>
        <a:effectLst/>
        <a:extLst/>
      </a:spPr>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defPPr algn="ctr">
          <a:spcAft>
            <a:spcPts val="563"/>
          </a:spcAft>
          <a:buClr>
            <a:schemeClr val="tx2"/>
          </a:buClr>
          <a:defRPr sz="1400" dirty="0"/>
        </a:defPPr>
      </a:lstStyle>
    </a:spDef>
    <a:lnDef>
      <a:spPr bwMode="auto">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noAutofit/>
      </a:bodyPr>
      <a:lstStyle>
        <a:defPPr marL="285750" indent="-285750">
          <a:spcAft>
            <a:spcPts val="864"/>
          </a:spcAft>
          <a:buClr>
            <a:srgbClr val="179C7D"/>
          </a:buClr>
          <a:buFont typeface="Wingdings" pitchFamily="2" charset="2"/>
          <a:buChar char="n"/>
          <a:defRPr sz="1600" dirty="0"/>
        </a:defPPr>
      </a:lstStyle>
    </a:tx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lle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lle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lle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lle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lle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lle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lle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lle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lle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lle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lle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ullets 13">
        <a:dk1>
          <a:srgbClr val="000000"/>
        </a:dk1>
        <a:lt1>
          <a:srgbClr val="FFFFFF"/>
        </a:lt1>
        <a:dk2>
          <a:srgbClr val="000000"/>
        </a:dk2>
        <a:lt2>
          <a:srgbClr val="A8AFAF"/>
        </a:lt2>
        <a:accent1>
          <a:srgbClr val="009475"/>
        </a:accent1>
        <a:accent2>
          <a:srgbClr val="333399"/>
        </a:accent2>
        <a:accent3>
          <a:srgbClr val="FFFFFF"/>
        </a:accent3>
        <a:accent4>
          <a:srgbClr val="000000"/>
        </a:accent4>
        <a:accent5>
          <a:srgbClr val="AAC8B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llets 14">
        <a:dk1>
          <a:srgbClr val="000000"/>
        </a:dk1>
        <a:lt1>
          <a:srgbClr val="FFFFFF"/>
        </a:lt1>
        <a:dk2>
          <a:srgbClr val="000000"/>
        </a:dk2>
        <a:lt2>
          <a:srgbClr val="A8AFAF"/>
        </a:lt2>
        <a:accent1>
          <a:srgbClr val="009475"/>
        </a:accent1>
        <a:accent2>
          <a:srgbClr val="009475"/>
        </a:accent2>
        <a:accent3>
          <a:srgbClr val="FFFFFF"/>
        </a:accent3>
        <a:accent4>
          <a:srgbClr val="000000"/>
        </a:accent4>
        <a:accent5>
          <a:srgbClr val="AAC8BD"/>
        </a:accent5>
        <a:accent6>
          <a:srgbClr val="008669"/>
        </a:accent6>
        <a:hlink>
          <a:srgbClr val="009475"/>
        </a:hlink>
        <a:folHlink>
          <a:srgbClr val="009475"/>
        </a:folHlink>
      </a:clrScheme>
      <a:clrMap bg1="lt1" tx1="dk1" bg2="lt2" tx2="dk2" accent1="accent1" accent2="accent2" accent3="accent3" accent4="accent4" accent5="accent5" accent6="accent6" hlink="hlink" folHlink="folHlink"/>
    </a:extraClrScheme>
    <a:extraClrScheme>
      <a:clrScheme name="Bullets 15">
        <a:dk1>
          <a:srgbClr val="000000"/>
        </a:dk1>
        <a:lt1>
          <a:srgbClr val="FFFFFF"/>
        </a:lt1>
        <a:dk2>
          <a:srgbClr val="009475"/>
        </a:dk2>
        <a:lt2>
          <a:srgbClr val="A8AFAF"/>
        </a:lt2>
        <a:accent1>
          <a:srgbClr val="25BAE2"/>
        </a:accent1>
        <a:accent2>
          <a:srgbClr val="006E92"/>
        </a:accent2>
        <a:accent3>
          <a:srgbClr val="FFFFFF"/>
        </a:accent3>
        <a:accent4>
          <a:srgbClr val="000000"/>
        </a:accent4>
        <a:accent5>
          <a:srgbClr val="ACD9EE"/>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
      <a:clrScheme name="Bullets 16">
        <a:dk1>
          <a:srgbClr val="000000"/>
        </a:dk1>
        <a:lt1>
          <a:srgbClr val="FFFFFF"/>
        </a:lt1>
        <a:dk2>
          <a:srgbClr val="009475"/>
        </a:dk2>
        <a:lt2>
          <a:srgbClr val="25BAE2"/>
        </a:lt2>
        <a:accent1>
          <a:srgbClr val="009475"/>
        </a:accent1>
        <a:accent2>
          <a:srgbClr val="006E92"/>
        </a:accent2>
        <a:accent3>
          <a:srgbClr val="FFFFFF"/>
        </a:accent3>
        <a:accent4>
          <a:srgbClr val="000000"/>
        </a:accent4>
        <a:accent5>
          <a:srgbClr val="AAC8BD"/>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raunhofer_IPA_Folienmaster_16_9_final.potx.pptx" id="{9EA8D892-3D51-40E3-B114-7673C58E0788}" vid="{CDFC17AD-1FAA-45FF-84B0-24E4756D4B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olumentart xmlns="e4531044-1c4f-4a87-8ce2-eaf9f3bc6aae">
      <Value>Hilfsmittel (Vorlagen, Formulare)</Value>
    </Dolumentart>
    <Verantwortlich xmlns="e4531044-1c4f-4a87-8ce2-eaf9f3bc6aae">
      <Value>000 Institut</Value>
      <Value>011 Marketing und Kommunikation</Value>
    </Verantwortlich>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9CBA5265D9F6E240B15A8E208D6F03A0" ma:contentTypeVersion="2" ma:contentTypeDescription="Ein neues Dokument erstellen." ma:contentTypeScope="" ma:versionID="2c38f9874029bed8e74ffbc418080284">
  <xsd:schema xmlns:xsd="http://www.w3.org/2001/XMLSchema" xmlns:xs="http://www.w3.org/2001/XMLSchema" xmlns:p="http://schemas.microsoft.com/office/2006/metadata/properties" xmlns:ns2="e4531044-1c4f-4a87-8ce2-eaf9f3bc6aae" targetNamespace="http://schemas.microsoft.com/office/2006/metadata/properties" ma:root="true" ma:fieldsID="3e5a8612adce957876c08dd7f8f9a5b0" ns2:_="">
    <xsd:import namespace="e4531044-1c4f-4a87-8ce2-eaf9f3bc6aae"/>
    <xsd:element name="properties">
      <xsd:complexType>
        <xsd:sequence>
          <xsd:element name="documentManagement">
            <xsd:complexType>
              <xsd:all>
                <xsd:element ref="ns2:Verantwortlich" minOccurs="0"/>
                <xsd:element ref="ns2:Dolumentar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531044-1c4f-4a87-8ce2-eaf9f3bc6aae" elementFormDefault="qualified">
    <xsd:import namespace="http://schemas.microsoft.com/office/2006/documentManagement/types"/>
    <xsd:import namespace="http://schemas.microsoft.com/office/infopath/2007/PartnerControls"/>
    <xsd:element name="Verantwortlich" ma:index="8" nillable="true" ma:displayName="Verantwortlich" ma:default="Sonstiges" ma:description="Kategorisierung der Datei nach verantwortlicher OE" ma:internalName="Verantwortlich">
      <xsd:complexType>
        <xsd:complexContent>
          <xsd:extension base="dms:MultiChoice">
            <xsd:sequence>
              <xsd:element name="Value" maxOccurs="unbounded" minOccurs="0" nillable="true">
                <xsd:simpleType>
                  <xsd:restriction base="dms:Choice">
                    <xsd:enumeration value="000 Institut"/>
                    <xsd:enumeration value="010 Business Development"/>
                    <xsd:enumeration value="011 Marketing und Kommunikation"/>
                    <xsd:enumeration value="012 Wissensmanagement"/>
                    <xsd:enumeration value="013 Innovationsmanagement"/>
                    <xsd:enumeration value="014 Forschungsstrategie"/>
                    <xsd:enumeration value="020 Verwaltung"/>
                    <xsd:enumeration value="020 Technik"/>
                    <xsd:enumeration value="021 Betriebswirtschaft/Controlling"/>
                    <xsd:enumeration value="022 Personalmanagement"/>
                    <xsd:enumeration value="022 Mitarbeitende"/>
                    <xsd:enumeration value="022 Studenten"/>
                    <xsd:enumeration value="022 Reisen"/>
                    <xsd:enumeration value="023 IT"/>
                    <xsd:enumeration value="024 Einkauf"/>
                    <xsd:enumeration value="025 Recht und Auftragsmanagement"/>
                    <xsd:enumeration value="026 Bau"/>
                    <xsd:enumeration value="031 Arbeitssicherheit"/>
                    <xsd:enumeration value="032 E-Labor"/>
                    <xsd:enumeration value="033 Werkstatt"/>
                    <xsd:enumeration value="090 Stuttgarter Produktionsakademie"/>
                    <xsd:enumeration value="Betriebsrat"/>
                    <xsd:enumeration value="WTR"/>
                    <xsd:enumeration value="Schwerbehindertenvertretung"/>
                    <xsd:enumeration value="Sonstiges"/>
                  </xsd:restriction>
                </xsd:simpleType>
              </xsd:element>
            </xsd:sequence>
          </xsd:extension>
        </xsd:complexContent>
      </xsd:complexType>
    </xsd:element>
    <xsd:element name="Dolumentart" ma:index="9" nillable="true" ma:displayName="Dokumentart" ma:default="Hilfsmittel (Vorlagen, Formulare)" ma:description="Art des Dokuments: Formular etc." ma:internalName="Dolumentart">
      <xsd:complexType>
        <xsd:complexContent>
          <xsd:extension base="dms:MultiChoice">
            <xsd:sequence>
              <xsd:element name="Value" maxOccurs="unbounded" minOccurs="0" nillable="true">
                <xsd:simpleType>
                  <xsd:restriction base="dms:Choice">
                    <xsd:enumeration value="Hilfsmittel (Vorlagen, Formulare)"/>
                    <xsd:enumeration value="Info-Dokument"/>
                    <xsd:enumeration value="Prozess"/>
                  </xsd:restriction>
                </xsd:simple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E37CA1-66B1-4B68-A984-F0EB90FFE604}">
  <ds:schemaRefs>
    <ds:schemaRef ds:uri="http://purl.org/dc/terms/"/>
    <ds:schemaRef ds:uri="http://schemas.openxmlformats.org/package/2006/metadata/core-properties"/>
    <ds:schemaRef ds:uri="e4531044-1c4f-4a87-8ce2-eaf9f3bc6aae"/>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F3D1721D-B622-48EA-826B-5F44F3D75983}">
  <ds:schemaRefs>
    <ds:schemaRef ds:uri="http://schemas.microsoft.com/sharepoint/v3/contenttype/forms"/>
  </ds:schemaRefs>
</ds:datastoreItem>
</file>

<file path=customXml/itemProps3.xml><?xml version="1.0" encoding="utf-8"?>
<ds:datastoreItem xmlns:ds="http://schemas.openxmlformats.org/officeDocument/2006/customXml" ds:itemID="{EE0F3014-9F44-4DC8-A8F5-40C0FF3A78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531044-1c4f-4a87-8ce2-eaf9f3bc6a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Fraunhofer_IPA_PPT Template</Template>
  <TotalTime>16070</TotalTime>
  <Words>1998</Words>
  <Application>Microsoft Office PowerPoint</Application>
  <PresentationFormat>Widescreen</PresentationFormat>
  <Paragraphs>197</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Adobe Heiti Std R</vt:lpstr>
      <vt:lpstr>Calibri</vt:lpstr>
      <vt:lpstr>Frutiger LT Com 45 Light</vt:lpstr>
      <vt:lpstr>Frutiger LT Com 55 Roman</vt:lpstr>
      <vt:lpstr>Wingdings</vt:lpstr>
      <vt:lpstr>IPA-Folienmaster_2016_final</vt:lpstr>
      <vt:lpstr>Segmenting Unknown 3D Objects from Real Depth Images using Mask R-CNN Trained on Synthetic Data (SD-MaskRCNN) </vt:lpstr>
      <vt:lpstr>Abstract </vt:lpstr>
      <vt:lpstr>Implementaion – Enviroment &amp; Dataset </vt:lpstr>
      <vt:lpstr>Implementaion – Training Process </vt:lpstr>
      <vt:lpstr>Implementaion – Instance Segmentation detection </vt:lpstr>
      <vt:lpstr>Results – Dexnet Vase (unseen object)  </vt:lpstr>
      <vt:lpstr>Results – Dexnet Vase (unseen object)  </vt:lpstr>
      <vt:lpstr>Results – Dexnet Vase (unseen object)  </vt:lpstr>
      <vt:lpstr>Results – Dexnet U2 (seen, but still challenging object)  </vt:lpstr>
      <vt:lpstr>Results – Dexnet U2 (seen, but still challenging object)  </vt:lpstr>
      <vt:lpstr>Results – Dexnet U2 (seen, but still challenging object)  </vt:lpstr>
      <vt:lpstr>Results – Part PW1 (unseen &amp; Challenging object)  </vt:lpstr>
      <vt:lpstr>Theory of Mask RCNN </vt:lpstr>
      <vt:lpstr>Theory of Mask RCNN </vt:lpstr>
      <vt:lpstr>Theory of Mask RCNN – Backbone &amp; Feature Pyramid Network (FPN) </vt:lpstr>
      <vt:lpstr>Theory of Mask RCNN – Region Proposal Network &amp; Region Of Interest   </vt:lpstr>
      <vt:lpstr>Theory of Mask RCNN – Detection Layer  </vt:lpstr>
      <vt:lpstr>Theory of SD-MaskRCNN </vt:lpstr>
      <vt:lpstr>My Contribution </vt:lpstr>
      <vt:lpstr>My Contribution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Wei, Ping-Cheng</dc:creator>
  <cp:lastModifiedBy>Wei, Ping-Cheng</cp:lastModifiedBy>
  <cp:revision>155</cp:revision>
  <dcterms:created xsi:type="dcterms:W3CDTF">2021-08-06T09:20:19Z</dcterms:created>
  <dcterms:modified xsi:type="dcterms:W3CDTF">2021-08-18T07:56:49Z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0x0101009CBA5265D9F6E240B15A8E208D6F03A0</vt:lpwstr>
  </property>
</Properties>
</file>